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69" r:id="rId3"/>
    <p:sldId id="270" r:id="rId4"/>
    <p:sldId id="257" r:id="rId5"/>
    <p:sldId id="258" r:id="rId6"/>
    <p:sldId id="259" r:id="rId7"/>
    <p:sldId id="260" r:id="rId8"/>
    <p:sldId id="268" r:id="rId9"/>
    <p:sldId id="261" r:id="rId10"/>
    <p:sldId id="263" r:id="rId11"/>
    <p:sldId id="264" r:id="rId12"/>
    <p:sldId id="265" r:id="rId13"/>
    <p:sldId id="267" r:id="rId14"/>
    <p:sldId id="266" r:id="rId15"/>
  </p:sldIdLst>
  <p:sldSz cx="14630400" cy="8229600"/>
  <p:notesSz cx="8229600" cy="14630400"/>
  <p:embeddedFontLst>
    <p:embeddedFont>
      <p:font typeface="Prompt Medium" panose="020B0604020202020204" charset="0"/>
      <p:regular r:id="rId17"/>
    </p:embeddedFont>
    <p:embeddedFont>
      <p:font typeface="Calibri" panose="020F0502020204030204" pitchFamily="34" charset="0"/>
      <p:regular r:id="rId18"/>
      <p:bold r:id="rId19"/>
      <p:italic r:id="rId20"/>
      <p:boldItalic r:id="rId21"/>
    </p:embeddedFont>
    <p:embeddedFont>
      <p:font typeface="Times" panose="02020603050405020304" pitchFamily="18" charset="0"/>
      <p:regular r:id="rId22"/>
      <p:bold r:id="rId23"/>
      <p:italic r:id="rId24"/>
      <p:boldItalic r:id="rId25"/>
    </p:embeddedFont>
    <p:embeddedFont>
      <p:font typeface="Mukta Light"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77503b204632e8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6-01-29T00:53:23.490"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450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1.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645836"/>
            <a:ext cx="7066598" cy="685800"/>
          </a:xfrm>
          <a:prstGeom prst="rect">
            <a:avLst/>
          </a:prstGeom>
          <a:noFill/>
          <a:ln/>
        </p:spPr>
        <p:txBody>
          <a:bodyPr wrap="none" lIns="0" tIns="0" rIns="0" bIns="0" rtlCol="0" anchor="t"/>
          <a:lstStyle/>
          <a:p>
            <a:pPr marL="0" indent="0" algn="l">
              <a:lnSpc>
                <a:spcPts val="5400"/>
              </a:lnSpc>
              <a:buNone/>
            </a:pPr>
            <a:r>
              <a:rPr lang="en-US" sz="4300" dirty="0" smtClean="0">
                <a:solidFill>
                  <a:schemeClr val="bg1"/>
                </a:solidFill>
                <a:latin typeface="Times New Roman" panose="02020603050405020304" pitchFamily="18" charset="0"/>
                <a:ea typeface="Prompt Medium" pitchFamily="34" charset="-122"/>
                <a:cs typeface="Times New Roman" panose="02020603050405020304" pitchFamily="18" charset="0"/>
              </a:rPr>
              <a:t>Smart Documentation Hub</a:t>
            </a:r>
            <a:endParaRPr lang="en-US" sz="4300" dirty="0">
              <a:solidFill>
                <a:schemeClr val="bg1"/>
              </a:solidFill>
              <a:latin typeface="Times New Roman" panose="02020603050405020304" pitchFamily="18" charset="0"/>
              <a:cs typeface="Times New Roman" panose="02020603050405020304" pitchFamily="18" charset="0"/>
            </a:endParaRPr>
          </a:p>
        </p:txBody>
      </p:sp>
      <p:sp>
        <p:nvSpPr>
          <p:cNvPr id="4" name="Text 1"/>
          <p:cNvSpPr/>
          <p:nvPr/>
        </p:nvSpPr>
        <p:spPr>
          <a:xfrm>
            <a:off x="864037" y="2794278"/>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A Web Application for Secure Document Management and Real-time </a:t>
            </a:r>
            <a:r>
              <a:rPr lang="en-US" sz="1900" dirty="0" smtClean="0">
                <a:solidFill>
                  <a:srgbClr val="DAD8E9"/>
                </a:solidFill>
                <a:latin typeface="Times New Roman" panose="02020603050405020304" pitchFamily="18" charset="0"/>
                <a:ea typeface="Mukta Light" pitchFamily="34" charset="-122"/>
                <a:cs typeface="Times New Roman" panose="02020603050405020304" pitchFamily="18" charset="0"/>
              </a:rPr>
              <a:t>Collaboration.</a:t>
            </a:r>
            <a:endParaRPr lang="en-US" sz="1900" dirty="0">
              <a:latin typeface="Times New Roman" panose="02020603050405020304" pitchFamily="18" charset="0"/>
              <a:cs typeface="Times New Roman" panose="02020603050405020304" pitchFamily="18" charset="0"/>
            </a:endParaRPr>
          </a:p>
        </p:txBody>
      </p:sp>
      <p:sp>
        <p:nvSpPr>
          <p:cNvPr id="5" name="Shape 2"/>
          <p:cNvSpPr/>
          <p:nvPr/>
        </p:nvSpPr>
        <p:spPr>
          <a:xfrm>
            <a:off x="864037" y="3862030"/>
            <a:ext cx="7415927" cy="2629257"/>
          </a:xfrm>
          <a:prstGeom prst="roundRect">
            <a:avLst>
              <a:gd name="adj" fmla="val 3944"/>
            </a:avLst>
          </a:prstGeom>
          <a:solidFill>
            <a:srgbClr val="321A2C"/>
          </a:solidFill>
          <a:ln/>
        </p:spPr>
      </p:sp>
      <p:pic>
        <p:nvPicPr>
          <p:cNvPr id="6" name="Image 1" descr="preencoded.png"/>
          <p:cNvPicPr>
            <a:picLocks noChangeAspect="1"/>
          </p:cNvPicPr>
          <p:nvPr/>
        </p:nvPicPr>
        <p:blipFill>
          <a:blip r:embed="rId4"/>
          <a:stretch>
            <a:fillRect/>
          </a:stretch>
        </p:blipFill>
        <p:spPr>
          <a:xfrm>
            <a:off x="1265158" y="4221242"/>
            <a:ext cx="308610" cy="246817"/>
          </a:xfrm>
          <a:prstGeom prst="rect">
            <a:avLst/>
          </a:prstGeom>
        </p:spPr>
      </p:pic>
      <p:sp>
        <p:nvSpPr>
          <p:cNvPr id="7" name="Text 3"/>
          <p:cNvSpPr/>
          <p:nvPr/>
        </p:nvSpPr>
        <p:spPr>
          <a:xfrm>
            <a:off x="1666280" y="4170521"/>
            <a:ext cx="6366867" cy="1975247"/>
          </a:xfrm>
          <a:prstGeom prst="rect">
            <a:avLst/>
          </a:prstGeom>
          <a:noFill/>
          <a:ln/>
        </p:spPr>
        <p:txBody>
          <a:bodyPr wrap="square" lIns="0" tIns="0" rIns="0" bIns="0" rtlCol="0" anchor="t"/>
          <a:lstStyle/>
          <a:p>
            <a:r>
              <a:rPr lang="en-IN" sz="2000" b="1" dirty="0" smtClean="0">
                <a:solidFill>
                  <a:schemeClr val="bg1">
                    <a:lumMod val="95000"/>
                  </a:schemeClr>
                </a:solidFill>
                <a:latin typeface="Times New Roman" panose="02020603050405020304" pitchFamily="18" charset="0"/>
                <a:cs typeface="Times New Roman" panose="02020603050405020304" pitchFamily="18" charset="0"/>
              </a:rPr>
              <a:t>Presented By:-</a:t>
            </a:r>
          </a:p>
          <a:p>
            <a:pPr lvl="4"/>
            <a:r>
              <a:rPr lang="en-IN" sz="2000" b="1" dirty="0" smtClean="0">
                <a:solidFill>
                  <a:schemeClr val="bg1">
                    <a:lumMod val="95000"/>
                  </a:schemeClr>
                </a:solidFill>
                <a:latin typeface="Times New Roman" panose="02020603050405020304" pitchFamily="18" charset="0"/>
                <a:cs typeface="Times New Roman" panose="02020603050405020304" pitchFamily="18" charset="0"/>
              </a:rPr>
              <a:t>1. </a:t>
            </a:r>
            <a:r>
              <a:rPr lang="en-IN" sz="2000" b="1" dirty="0" err="1" smtClean="0">
                <a:solidFill>
                  <a:schemeClr val="bg1">
                    <a:lumMod val="95000"/>
                  </a:schemeClr>
                </a:solidFill>
                <a:latin typeface="Times New Roman" panose="02020603050405020304" pitchFamily="18" charset="0"/>
                <a:cs typeface="Times New Roman" panose="02020603050405020304" pitchFamily="18" charset="0"/>
              </a:rPr>
              <a:t>Disha</a:t>
            </a:r>
            <a:r>
              <a:rPr lang="en-IN" sz="2000" b="1" dirty="0" smtClean="0">
                <a:solidFill>
                  <a:schemeClr val="bg1">
                    <a:lumMod val="95000"/>
                  </a:schemeClr>
                </a:solidFill>
                <a:latin typeface="Times New Roman" panose="02020603050405020304" pitchFamily="18" charset="0"/>
                <a:cs typeface="Times New Roman" panose="02020603050405020304" pitchFamily="18" charset="0"/>
              </a:rPr>
              <a:t> </a:t>
            </a:r>
            <a:r>
              <a:rPr lang="en-IN" sz="2000" b="1" dirty="0" err="1" smtClean="0">
                <a:solidFill>
                  <a:schemeClr val="bg1">
                    <a:lumMod val="95000"/>
                  </a:schemeClr>
                </a:solidFill>
                <a:latin typeface="Times New Roman" panose="02020603050405020304" pitchFamily="18" charset="0"/>
                <a:cs typeface="Times New Roman" panose="02020603050405020304" pitchFamily="18" charset="0"/>
              </a:rPr>
              <a:t>Gaikwad</a:t>
            </a:r>
            <a:endParaRPr lang="en-IN" sz="2000" b="1" dirty="0" smtClean="0">
              <a:solidFill>
                <a:schemeClr val="bg1">
                  <a:lumMod val="95000"/>
                </a:schemeClr>
              </a:solidFill>
              <a:latin typeface="Times New Roman" panose="02020603050405020304" pitchFamily="18" charset="0"/>
              <a:cs typeface="Times New Roman" panose="02020603050405020304" pitchFamily="18" charset="0"/>
            </a:endParaRPr>
          </a:p>
          <a:p>
            <a:pPr lvl="4"/>
            <a:r>
              <a:rPr lang="en-IN" sz="2000" b="1" dirty="0" smtClean="0">
                <a:solidFill>
                  <a:schemeClr val="bg1">
                    <a:lumMod val="95000"/>
                  </a:schemeClr>
                </a:solidFill>
                <a:latin typeface="Times New Roman" panose="02020603050405020304" pitchFamily="18" charset="0"/>
                <a:cs typeface="Times New Roman" panose="02020603050405020304" pitchFamily="18" charset="0"/>
              </a:rPr>
              <a:t>2. Manas Pawar</a:t>
            </a:r>
            <a:endParaRPr lang="en-IN" sz="2000" b="1" dirty="0">
              <a:solidFill>
                <a:schemeClr val="bg1">
                  <a:lumMod val="95000"/>
                </a:schemeClr>
              </a:solidFill>
              <a:latin typeface="Times New Roman" panose="02020603050405020304" pitchFamily="18" charset="0"/>
              <a:cs typeface="Times New Roman" panose="02020603050405020304" pitchFamily="18" charset="0"/>
            </a:endParaRPr>
          </a:p>
          <a:p>
            <a:pPr lvl="4"/>
            <a:r>
              <a:rPr lang="en-IN" sz="2000" b="1" dirty="0" smtClean="0">
                <a:solidFill>
                  <a:schemeClr val="bg1">
                    <a:lumMod val="95000"/>
                  </a:schemeClr>
                </a:solidFill>
                <a:latin typeface="Times New Roman" panose="02020603050405020304" pitchFamily="18" charset="0"/>
                <a:cs typeface="Times New Roman" panose="02020603050405020304" pitchFamily="18" charset="0"/>
              </a:rPr>
              <a:t>3. </a:t>
            </a:r>
            <a:r>
              <a:rPr lang="en-IN" sz="2000" b="1" dirty="0" err="1" smtClean="0">
                <a:solidFill>
                  <a:schemeClr val="bg1">
                    <a:lumMod val="95000"/>
                  </a:schemeClr>
                </a:solidFill>
                <a:latin typeface="Times New Roman" panose="02020603050405020304" pitchFamily="18" charset="0"/>
                <a:cs typeface="Times New Roman" panose="02020603050405020304" pitchFamily="18" charset="0"/>
              </a:rPr>
              <a:t>Saket</a:t>
            </a:r>
            <a:r>
              <a:rPr lang="en-IN" sz="2000" b="1" dirty="0" smtClean="0">
                <a:solidFill>
                  <a:schemeClr val="bg1">
                    <a:lumMod val="95000"/>
                  </a:schemeClr>
                </a:solidFill>
                <a:latin typeface="Times New Roman" panose="02020603050405020304" pitchFamily="18" charset="0"/>
                <a:cs typeface="Times New Roman" panose="02020603050405020304" pitchFamily="18" charset="0"/>
              </a:rPr>
              <a:t> </a:t>
            </a:r>
            <a:r>
              <a:rPr lang="en-IN" sz="2000" b="1" dirty="0" err="1" smtClean="0">
                <a:solidFill>
                  <a:schemeClr val="bg1">
                    <a:lumMod val="95000"/>
                  </a:schemeClr>
                </a:solidFill>
                <a:latin typeface="Times New Roman" panose="02020603050405020304" pitchFamily="18" charset="0"/>
                <a:cs typeface="Times New Roman" panose="02020603050405020304" pitchFamily="18" charset="0"/>
              </a:rPr>
              <a:t>Deshmukh</a:t>
            </a:r>
            <a:endParaRPr lang="en-IN" sz="2000" b="1" dirty="0" smtClean="0">
              <a:solidFill>
                <a:schemeClr val="bg1">
                  <a:lumMod val="95000"/>
                </a:schemeClr>
              </a:solidFill>
              <a:latin typeface="Times New Roman" panose="02020603050405020304" pitchFamily="18" charset="0"/>
              <a:cs typeface="Times New Roman" panose="02020603050405020304" pitchFamily="18" charset="0"/>
            </a:endParaRPr>
          </a:p>
          <a:p>
            <a:pPr lvl="4"/>
            <a:r>
              <a:rPr lang="en-IN" sz="2000" b="1" dirty="0" smtClean="0">
                <a:solidFill>
                  <a:schemeClr val="bg1">
                    <a:lumMod val="95000"/>
                  </a:schemeClr>
                </a:solidFill>
                <a:latin typeface="Times New Roman" panose="02020603050405020304" pitchFamily="18" charset="0"/>
                <a:cs typeface="Times New Roman" panose="02020603050405020304" pitchFamily="18" charset="0"/>
              </a:rPr>
              <a:t>4. Abdul Rahman</a:t>
            </a:r>
            <a:endParaRPr lang="en-IN" sz="2000" b="1" dirty="0">
              <a:solidFill>
                <a:schemeClr val="bg1">
                  <a:lumMod val="95000"/>
                </a:schemeClr>
              </a:solidFill>
              <a:latin typeface="Times New Roman" panose="02020603050405020304" pitchFamily="18" charset="0"/>
              <a:cs typeface="Times New Roman" panose="02020603050405020304" pitchFamily="18" charset="0"/>
            </a:endParaRPr>
          </a:p>
          <a:p>
            <a:pPr lvl="4"/>
            <a:r>
              <a:rPr lang="en-IN" sz="2000" b="1" dirty="0" smtClean="0">
                <a:solidFill>
                  <a:schemeClr val="bg1">
                    <a:lumMod val="95000"/>
                  </a:schemeClr>
                </a:solidFill>
                <a:latin typeface="Times New Roman" panose="02020603050405020304" pitchFamily="18" charset="0"/>
                <a:cs typeface="Times New Roman" panose="02020603050405020304" pitchFamily="18" charset="0"/>
              </a:rPr>
              <a:t>5. </a:t>
            </a:r>
            <a:r>
              <a:rPr lang="en-IN" sz="2000" b="1" dirty="0" err="1" smtClean="0">
                <a:solidFill>
                  <a:schemeClr val="bg1">
                    <a:lumMod val="95000"/>
                  </a:schemeClr>
                </a:solidFill>
                <a:latin typeface="Times New Roman" panose="02020603050405020304" pitchFamily="18" charset="0"/>
                <a:cs typeface="Times New Roman" panose="02020603050405020304" pitchFamily="18" charset="0"/>
              </a:rPr>
              <a:t>Hridaynath</a:t>
            </a:r>
            <a:r>
              <a:rPr lang="en-IN" sz="2000" b="1" dirty="0" smtClean="0">
                <a:solidFill>
                  <a:schemeClr val="bg1">
                    <a:lumMod val="95000"/>
                  </a:schemeClr>
                </a:solidFill>
                <a:latin typeface="Times New Roman" panose="02020603050405020304" pitchFamily="18" charset="0"/>
                <a:cs typeface="Times New Roman" panose="02020603050405020304" pitchFamily="18" charset="0"/>
              </a:rPr>
              <a:t> </a:t>
            </a:r>
            <a:r>
              <a:rPr lang="en-IN" sz="2000" b="1" dirty="0" err="1" smtClean="0">
                <a:solidFill>
                  <a:schemeClr val="bg1">
                    <a:lumMod val="95000"/>
                  </a:schemeClr>
                </a:solidFill>
                <a:latin typeface="Times New Roman" panose="02020603050405020304" pitchFamily="18" charset="0"/>
                <a:cs typeface="Times New Roman" panose="02020603050405020304" pitchFamily="18" charset="0"/>
              </a:rPr>
              <a:t>Mandowkar</a:t>
            </a:r>
            <a:endParaRPr lang="en-US" sz="1900" dirty="0">
              <a:solidFill>
                <a:schemeClr val="bg1">
                  <a:lumMod val="95000"/>
                </a:schemeClr>
              </a:solidFill>
              <a:latin typeface="Mukta Light" pitchFamily="34" charset="0"/>
              <a:ea typeface="Mukta Light" pitchFamily="34" charset="-122"/>
              <a:cs typeface="Mukta Light"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264919" y="562749"/>
            <a:ext cx="5815013" cy="428744"/>
          </a:xfrm>
          <a:prstGeom prst="rect">
            <a:avLst/>
          </a:prstGeom>
          <a:noFill/>
          <a:ln/>
        </p:spPr>
        <p:txBody>
          <a:bodyPr wrap="none" lIns="0" tIns="0" rIns="0" bIns="0" rtlCol="0" anchor="t"/>
          <a:lstStyle/>
          <a:p>
            <a:pPr marL="0" indent="0" algn="l">
              <a:lnSpc>
                <a:spcPts val="3350"/>
              </a:lnSpc>
              <a:buNone/>
            </a:pPr>
            <a:r>
              <a:rPr lang="en-US" sz="4000" dirty="0">
                <a:solidFill>
                  <a:schemeClr val="bg1"/>
                </a:solidFill>
                <a:latin typeface="Times New Roman" panose="02020603050405020304" pitchFamily="18" charset="0"/>
                <a:ea typeface="Prompt Medium" pitchFamily="34" charset="-122"/>
                <a:cs typeface="Times New Roman" panose="02020603050405020304" pitchFamily="18" charset="0"/>
              </a:rPr>
              <a:t>Outcomes &amp; Future </a:t>
            </a:r>
            <a:r>
              <a:rPr lang="en-US" sz="4000" dirty="0" smtClean="0">
                <a:solidFill>
                  <a:schemeClr val="bg1"/>
                </a:solidFill>
                <a:latin typeface="Times New Roman" panose="02020603050405020304" pitchFamily="18" charset="0"/>
                <a:ea typeface="Prompt Medium" pitchFamily="34" charset="-122"/>
                <a:cs typeface="Times New Roman" panose="02020603050405020304" pitchFamily="18" charset="0"/>
              </a:rPr>
              <a:t>Enhancements :</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1398508" y="1601510"/>
            <a:ext cx="5681424" cy="5681424"/>
          </a:xfrm>
          <a:prstGeom prst="rect">
            <a:avLst/>
          </a:prstGeom>
        </p:spPr>
      </p:pic>
      <p:sp>
        <p:nvSpPr>
          <p:cNvPr id="4" name="Text 1"/>
          <p:cNvSpPr/>
          <p:nvPr/>
        </p:nvSpPr>
        <p:spPr>
          <a:xfrm>
            <a:off x="7558088" y="1511047"/>
            <a:ext cx="2572464" cy="321588"/>
          </a:xfrm>
          <a:prstGeom prst="rect">
            <a:avLst/>
          </a:prstGeom>
          <a:noFill/>
          <a:ln/>
        </p:spPr>
        <p:txBody>
          <a:bodyPr wrap="none" lIns="0" tIns="0" rIns="0" bIns="0" rtlCol="0" anchor="t"/>
          <a:lstStyle/>
          <a:p>
            <a:pPr marL="0" indent="0" algn="l">
              <a:lnSpc>
                <a:spcPts val="2500"/>
              </a:lnSpc>
              <a:buNone/>
            </a:pPr>
            <a:r>
              <a:rPr lang="en-US" sz="2400" dirty="0" smtClean="0">
                <a:solidFill>
                  <a:schemeClr val="bg2"/>
                </a:solidFill>
                <a:latin typeface="Times New Roman" panose="02020603050405020304" pitchFamily="18" charset="0"/>
                <a:ea typeface="Prompt Medium" pitchFamily="34" charset="-122"/>
                <a:cs typeface="Times New Roman" panose="02020603050405020304" pitchFamily="18" charset="0"/>
              </a:rPr>
              <a:t>Key Outcomes :</a:t>
            </a:r>
            <a:endParaRPr lang="en-US" sz="2400" dirty="0">
              <a:solidFill>
                <a:schemeClr val="bg2"/>
              </a:solidFill>
              <a:latin typeface="Times New Roman" panose="02020603050405020304" pitchFamily="18" charset="0"/>
              <a:cs typeface="Times New Roman" panose="02020603050405020304" pitchFamily="18" charset="0"/>
            </a:endParaRPr>
          </a:p>
        </p:txBody>
      </p:sp>
      <p:sp>
        <p:nvSpPr>
          <p:cNvPr id="5" name="Text 2"/>
          <p:cNvSpPr/>
          <p:nvPr/>
        </p:nvSpPr>
        <p:spPr>
          <a:xfrm>
            <a:off x="7893754" y="2242462"/>
            <a:ext cx="5681424" cy="2199760"/>
          </a:xfrm>
          <a:prstGeom prst="rect">
            <a:avLst/>
          </a:prstGeom>
          <a:noFill/>
          <a:ln/>
        </p:spPr>
        <p:txBody>
          <a:bodyPr wrap="square" lIns="0" tIns="0" rIns="0" bIns="0" rtlCol="0" anchor="t"/>
          <a:lstStyle/>
          <a:p>
            <a:pPr marL="342900" indent="-342900">
              <a:lnSpc>
                <a:spcPts val="2150"/>
              </a:lnSpc>
              <a:buSzPct val="100000"/>
              <a:buChar char="•"/>
            </a:pPr>
            <a:r>
              <a:rPr lang="en-US" sz="2000" b="1" dirty="0" smtClean="0">
                <a:solidFill>
                  <a:schemeClr val="bg1">
                    <a:lumMod val="95000"/>
                  </a:schemeClr>
                </a:solidFill>
                <a:effectLst/>
                <a:latin typeface="Times New Roman" panose="02020603050405020304" pitchFamily="18" charset="0"/>
                <a:cs typeface="Times New Roman" panose="02020603050405020304" pitchFamily="18" charset="0"/>
              </a:rPr>
              <a:t>Improved Efficiency</a:t>
            </a:r>
            <a:r>
              <a:rPr lang="en-US" sz="2000" dirty="0" smtClean="0">
                <a:solidFill>
                  <a:schemeClr val="bg1">
                    <a:lumMod val="95000"/>
                  </a:schemeClr>
                </a:solidFill>
                <a:latin typeface="Times New Roman" panose="02020603050405020304" pitchFamily="18" charset="0"/>
                <a:cs typeface="Times New Roman" panose="02020603050405020304" pitchFamily="18" charset="0"/>
              </a:rPr>
              <a:t> – Faster access to accurate information reduces time wasted searching across scattered sources.</a:t>
            </a:r>
          </a:p>
          <a:p>
            <a:pPr marL="342900" indent="-342900">
              <a:lnSpc>
                <a:spcPts val="2150"/>
              </a:lnSpc>
              <a:buSzPct val="100000"/>
              <a:buChar char="•"/>
            </a:pPr>
            <a:endParaRPr lang="en-US" sz="2000" dirty="0" smtClean="0">
              <a:solidFill>
                <a:schemeClr val="bg1">
                  <a:lumMod val="95000"/>
                </a:schemeClr>
              </a:solidFill>
              <a:latin typeface="Times New Roman" panose="02020603050405020304" pitchFamily="18" charset="0"/>
              <a:cs typeface="Times New Roman" panose="02020603050405020304" pitchFamily="18" charset="0"/>
            </a:endParaRPr>
          </a:p>
          <a:p>
            <a:pPr marL="342900" indent="-342900">
              <a:lnSpc>
                <a:spcPts val="2150"/>
              </a:lnSpc>
              <a:buSzPct val="100000"/>
              <a:buChar char="•"/>
            </a:pPr>
            <a:r>
              <a:rPr lang="en-US" sz="2000" b="1" dirty="0" smtClean="0">
                <a:solidFill>
                  <a:schemeClr val="bg1"/>
                </a:solidFill>
                <a:effectLst/>
                <a:latin typeface="Times" panose="02020603050405020304" pitchFamily="18" charset="0"/>
                <a:cs typeface="Times" panose="02020603050405020304" pitchFamily="18" charset="0"/>
              </a:rPr>
              <a:t>Enhanced Collaboration</a:t>
            </a:r>
            <a:r>
              <a:rPr lang="en-US" sz="2000" dirty="0" smtClean="0">
                <a:solidFill>
                  <a:schemeClr val="bg1"/>
                </a:solidFill>
                <a:latin typeface="Times" panose="02020603050405020304" pitchFamily="18" charset="0"/>
                <a:cs typeface="Times" panose="02020603050405020304" pitchFamily="18" charset="0"/>
              </a:rPr>
              <a:t> – Real‑time updates and version control ensure teams work seamlessly on shared documents.</a:t>
            </a:r>
          </a:p>
          <a:p>
            <a:pPr marL="342900" indent="-342900">
              <a:lnSpc>
                <a:spcPts val="2150"/>
              </a:lnSpc>
              <a:buSzPct val="100000"/>
              <a:buChar char="•"/>
            </a:pPr>
            <a:endParaRPr lang="en-US" sz="2000" dirty="0" smtClean="0">
              <a:solidFill>
                <a:schemeClr val="bg1"/>
              </a:solidFill>
              <a:latin typeface="Times" panose="02020603050405020304" pitchFamily="18" charset="0"/>
              <a:cs typeface="Times" panose="02020603050405020304" pitchFamily="18" charset="0"/>
            </a:endParaRPr>
          </a:p>
          <a:p>
            <a:pPr marL="342900" indent="-342900">
              <a:lnSpc>
                <a:spcPts val="2150"/>
              </a:lnSpc>
              <a:buSzPct val="100000"/>
              <a:buChar char="•"/>
            </a:pPr>
            <a:r>
              <a:rPr lang="en-US" sz="2000" b="1" dirty="0" smtClean="0">
                <a:solidFill>
                  <a:schemeClr val="bg1"/>
                </a:solidFill>
                <a:effectLst/>
                <a:latin typeface="Times" panose="02020603050405020304" pitchFamily="18" charset="0"/>
                <a:cs typeface="Times" panose="02020603050405020304" pitchFamily="18" charset="0"/>
              </a:rPr>
              <a:t>Consistency &amp; Accuracy</a:t>
            </a:r>
            <a:r>
              <a:rPr lang="en-US" sz="2000" dirty="0" smtClean="0">
                <a:solidFill>
                  <a:schemeClr val="bg1"/>
                </a:solidFill>
                <a:latin typeface="Times" panose="02020603050405020304" pitchFamily="18" charset="0"/>
                <a:cs typeface="Times" panose="02020603050405020304" pitchFamily="18" charset="0"/>
              </a:rPr>
              <a:t> – Automated workflows eliminate errors and maintain compliance across all documentation.</a:t>
            </a:r>
            <a:endParaRPr lang="en-US" sz="2000" dirty="0">
              <a:solidFill>
                <a:schemeClr val="bg1"/>
              </a:solidFill>
              <a:latin typeface="Times" panose="02020603050405020304" pitchFamily="18" charset="0"/>
              <a:cs typeface="Times" panose="02020603050405020304" pitchFamily="18" charset="0"/>
            </a:endParaRPr>
          </a:p>
        </p:txBody>
      </p:sp>
      <p:sp>
        <p:nvSpPr>
          <p:cNvPr id="7" name="Text 4"/>
          <p:cNvSpPr/>
          <p:nvPr/>
        </p:nvSpPr>
        <p:spPr>
          <a:xfrm>
            <a:off x="7558088" y="5126334"/>
            <a:ext cx="5681424" cy="1649820"/>
          </a:xfrm>
          <a:prstGeom prst="rect">
            <a:avLst/>
          </a:prstGeom>
          <a:noFill/>
          <a:ln/>
        </p:spPr>
        <p:txBody>
          <a:bodyPr wrap="square" lIns="0" tIns="0" rIns="0" bIns="0" rtlCol="0" anchor="t"/>
          <a:lstStyle/>
          <a:p>
            <a:pPr marL="342900" indent="-342900" algn="l">
              <a:lnSpc>
                <a:spcPts val="2150"/>
              </a:lnSpc>
              <a:buSzPct val="100000"/>
              <a:buChar char="•"/>
            </a:pPr>
            <a:endParaRPr lang="en-US" sz="1500" dirty="0"/>
          </a:p>
        </p:txBody>
      </p:sp>
      <p:sp>
        <p:nvSpPr>
          <p:cNvPr id="8" name="Rectangle 7"/>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37812" y="292768"/>
            <a:ext cx="7674531" cy="1166336"/>
          </a:xfrm>
          <a:prstGeom prst="rect">
            <a:avLst/>
          </a:prstGeom>
          <a:noFill/>
          <a:ln/>
        </p:spPr>
        <p:txBody>
          <a:bodyPr wrap="square" lIns="0" tIns="0" rIns="0" bIns="0" rtlCol="0" anchor="t"/>
          <a:lstStyle/>
          <a:p>
            <a:pPr marL="0" indent="0" algn="l">
              <a:lnSpc>
                <a:spcPts val="4550"/>
              </a:lnSpc>
              <a:buNone/>
            </a:pPr>
            <a:r>
              <a:rPr lang="en-US" sz="3650" dirty="0">
                <a:solidFill>
                  <a:schemeClr val="bg1"/>
                </a:solidFill>
                <a:latin typeface="Times New Roman" panose="02020603050405020304" pitchFamily="18" charset="0"/>
                <a:ea typeface="Prompt Medium" pitchFamily="34" charset="-122"/>
                <a:cs typeface="Times New Roman" panose="02020603050405020304" pitchFamily="18" charset="0"/>
              </a:rPr>
              <a:t>The Future of Documentation is Here</a:t>
            </a:r>
            <a:endParaRPr lang="en-US" sz="3650" dirty="0">
              <a:solidFill>
                <a:schemeClr val="bg1"/>
              </a:solidFill>
              <a:latin typeface="Times New Roman" panose="02020603050405020304" pitchFamily="18" charset="0"/>
              <a:cs typeface="Times New Roman" panose="02020603050405020304" pitchFamily="18" charset="0"/>
            </a:endParaRPr>
          </a:p>
        </p:txBody>
      </p:sp>
      <p:sp>
        <p:nvSpPr>
          <p:cNvPr id="10" name="Shape 7"/>
          <p:cNvSpPr/>
          <p:nvPr/>
        </p:nvSpPr>
        <p:spPr>
          <a:xfrm>
            <a:off x="6026991" y="1182020"/>
            <a:ext cx="7434366" cy="45719"/>
          </a:xfrm>
          <a:prstGeom prst="rect">
            <a:avLst/>
          </a:prstGeom>
          <a:solidFill>
            <a:srgbClr val="A95B95"/>
          </a:solidFill>
          <a:ln/>
        </p:spPr>
      </p:sp>
      <p:sp>
        <p:nvSpPr>
          <p:cNvPr id="17" name="Rectangle 16"/>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6026991" y="1817919"/>
            <a:ext cx="7943652" cy="8309967"/>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solidFill>
                  <a:schemeClr val="bg1"/>
                </a:solidFill>
                <a:latin typeface="Times New Roman" panose="02020603050405020304" pitchFamily="18" charset="0"/>
                <a:cs typeface="Times New Roman" panose="02020603050405020304" pitchFamily="18" charset="0"/>
              </a:rPr>
              <a:t>Documentation is evolving from static files to dynamic, intelligent hubs</a:t>
            </a:r>
          </a:p>
          <a:p>
            <a:pPr marL="342900" indent="-342900">
              <a:buFont typeface="Arial" panose="020B0604020202020204" pitchFamily="34" charset="0"/>
              <a:buChar char="•"/>
            </a:pPr>
            <a:endParaRPr lang="en-US" sz="2000"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solidFill>
                  <a:schemeClr val="bg1"/>
                </a:solidFill>
                <a:latin typeface="Times New Roman" panose="02020603050405020304" pitchFamily="18" charset="0"/>
                <a:cs typeface="Times New Roman" panose="02020603050405020304" pitchFamily="18" charset="0"/>
              </a:rPr>
              <a:t>Collaboration becomes seamless with real‑time updates and version control.</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solidFill>
                  <a:schemeClr val="bg1"/>
                </a:solidFill>
                <a:latin typeface="Times New Roman" panose="02020603050405020304" pitchFamily="18" charset="0"/>
                <a:cs typeface="Times New Roman" panose="02020603050405020304" pitchFamily="18" charset="0"/>
              </a:rPr>
              <a:t>Automation reduces manual effort, ensuring accuracy and consistency.</a:t>
            </a:r>
          </a:p>
          <a:p>
            <a:pPr marL="342900" indent="-342900">
              <a:buFont typeface="Arial" panose="020B0604020202020204" pitchFamily="34" charset="0"/>
              <a:buChar char="•"/>
            </a:pPr>
            <a:endParaRPr lang="en-US" sz="2000" dirty="0" smtClean="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solidFill>
                  <a:schemeClr val="bg1">
                    <a:lumMod val="95000"/>
                  </a:schemeClr>
                </a:solidFill>
                <a:latin typeface="Times New Roman" panose="02020603050405020304" pitchFamily="18" charset="0"/>
                <a:cs typeface="Times New Roman" panose="02020603050405020304" pitchFamily="18" charset="0"/>
              </a:rPr>
              <a:t>Personalized experiences adapt content to user roles and needs.</a:t>
            </a:r>
          </a:p>
          <a:p>
            <a:pPr marL="342900" indent="-342900">
              <a:buFont typeface="Arial" panose="020B0604020202020204" pitchFamily="34" charset="0"/>
              <a:buChar char="•"/>
            </a:pPr>
            <a:endParaRPr lang="en-US" sz="20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solidFill>
                  <a:schemeClr val="bg1"/>
                </a:solidFill>
                <a:latin typeface="Times New Roman" panose="02020603050405020304" pitchFamily="18" charset="0"/>
                <a:cs typeface="Times New Roman" panose="02020603050405020304" pitchFamily="18" charset="0"/>
              </a:rPr>
              <a:t>Interactive formats replace lengthy text with clarity and engagement.</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solidFill>
                  <a:schemeClr val="bg1"/>
                </a:solidFill>
                <a:latin typeface="Times New Roman" panose="02020603050405020304" pitchFamily="18" charset="0"/>
                <a:cs typeface="Times New Roman" panose="02020603050405020304" pitchFamily="18" charset="0"/>
              </a:rPr>
              <a:t>Knowledge is centralized, accessible anytime, anywhere.</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solidFill>
                  <a:schemeClr val="bg1"/>
                </a:solidFill>
                <a:latin typeface="Times New Roman" panose="02020603050405020304" pitchFamily="18" charset="0"/>
                <a:cs typeface="Times New Roman" panose="02020603050405020304" pitchFamily="18" charset="0"/>
              </a:rPr>
              <a:t>Security and compliance are built into every layer of documentation.</a:t>
            </a: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solidFill>
                  <a:schemeClr val="bg1"/>
                </a:solidFill>
                <a:latin typeface="Times New Roman" panose="02020603050405020304" pitchFamily="18" charset="0"/>
                <a:cs typeface="Times New Roman" panose="02020603050405020304" pitchFamily="18" charset="0"/>
              </a:rPr>
              <a:t>Continuous learning keeps documentation alive and future‑ready.</a:t>
            </a:r>
            <a:endParaRPr lang="en-US" sz="2000" dirty="0">
              <a:solidFill>
                <a:schemeClr val="bg1"/>
              </a:solidFill>
              <a:latin typeface="Times New Roman" panose="02020603050405020304" pitchFamily="18" charset="0"/>
              <a:cs typeface="Times New Roman" panose="02020603050405020304" pitchFamily="18" charset="0"/>
            </a:endParaRPr>
          </a:p>
          <a:p>
            <a:endParaRPr lang="en-US" dirty="0" smtClean="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smtClean="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smtClean="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smtClean="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smtClean="0">
              <a:solidFill>
                <a:schemeClr val="bg1"/>
              </a:solidFill>
              <a:latin typeface="Times New Roman" panose="02020603050405020304" pitchFamily="18" charset="0"/>
              <a:cs typeface="Times New Roman" panose="02020603050405020304" pitchFamily="18" charset="0"/>
            </a:endParaRPr>
          </a:p>
          <a:p>
            <a:endParaRPr lang="en-US" dirty="0" smtClean="0">
              <a:solidFill>
                <a:schemeClr val="bg1"/>
              </a:solidFill>
            </a:endParaRPr>
          </a:p>
          <a:p>
            <a:endParaRPr lang="en-US" dirty="0">
              <a:solidFill>
                <a:schemeClr val="bg1"/>
              </a:solidFill>
            </a:endParaRPr>
          </a:p>
          <a:p>
            <a:endParaRPr lang="en-IN"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84860" y="943808"/>
            <a:ext cx="4778931" cy="498277"/>
          </a:xfrm>
          <a:prstGeom prst="rect">
            <a:avLst/>
          </a:prstGeom>
          <a:noFill/>
          <a:ln/>
        </p:spPr>
        <p:txBody>
          <a:bodyPr wrap="none" lIns="0" tIns="0" rIns="0" bIns="0" rtlCol="0" anchor="t"/>
          <a:lstStyle/>
          <a:p>
            <a:pPr marL="0" indent="0" algn="l">
              <a:lnSpc>
                <a:spcPts val="3900"/>
              </a:lnSpc>
              <a:buNone/>
            </a:pPr>
            <a:r>
              <a:rPr lang="en-US" sz="4000" dirty="0" smtClean="0">
                <a:solidFill>
                  <a:schemeClr val="bg1"/>
                </a:solidFill>
                <a:latin typeface="Times New Roman" panose="02020603050405020304" pitchFamily="18" charset="0"/>
                <a:ea typeface="Prompt Medium" pitchFamily="34" charset="-122"/>
                <a:cs typeface="Times New Roman" panose="02020603050405020304" pitchFamily="18" charset="0"/>
              </a:rPr>
              <a:t>Conclusion :</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4" name="Text 1"/>
          <p:cNvSpPr/>
          <p:nvPr/>
        </p:nvSpPr>
        <p:spPr>
          <a:xfrm>
            <a:off x="784860" y="1747599"/>
            <a:ext cx="7574280" cy="684848"/>
          </a:xfrm>
          <a:prstGeom prst="rect">
            <a:avLst/>
          </a:prstGeom>
          <a:noFill/>
          <a:ln/>
        </p:spPr>
        <p:txBody>
          <a:bodyPr wrap="square" lIns="0" tIns="0" rIns="0" bIns="0" rtlCol="0" anchor="t"/>
          <a:lstStyle/>
          <a:p>
            <a:pPr marL="0" indent="0" algn="l">
              <a:lnSpc>
                <a:spcPts val="2650"/>
              </a:lnSpc>
              <a:buNone/>
            </a:pPr>
            <a:r>
              <a:rPr lang="en-US" sz="2000" dirty="0">
                <a:solidFill>
                  <a:schemeClr val="bg1"/>
                </a:solidFill>
                <a:latin typeface="Times New Roman" panose="02020603050405020304" pitchFamily="18" charset="0"/>
                <a:ea typeface="Mukta Light" pitchFamily="34" charset="-122"/>
                <a:cs typeface="Times New Roman" panose="02020603050405020304" pitchFamily="18" charset="0"/>
              </a:rPr>
              <a:t>In summary, the Smart Documentation Hub stands as a premier solution for modern document management.</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Text 4"/>
          <p:cNvSpPr/>
          <p:nvPr/>
        </p:nvSpPr>
        <p:spPr>
          <a:xfrm>
            <a:off x="784860" y="2883121"/>
            <a:ext cx="12722474" cy="2812971"/>
          </a:xfrm>
          <a:prstGeom prst="rect">
            <a:avLst/>
          </a:prstGeom>
          <a:noFill/>
          <a:ln/>
        </p:spPr>
        <p:txBody>
          <a:bodyPr wrap="square" lIns="0" tIns="0" rIns="0" bIns="0" rtlCol="0" anchor="t"/>
          <a:lstStyle/>
          <a:p>
            <a:r>
              <a:rPr lang="en-US" sz="2000" dirty="0" smtClean="0">
                <a:solidFill>
                  <a:schemeClr val="bg1"/>
                </a:solidFill>
                <a:effectLst/>
                <a:latin typeface="Times New Roman" panose="02020603050405020304" pitchFamily="18" charset="0"/>
                <a:cs typeface="Times New Roman" panose="02020603050405020304" pitchFamily="18" charset="0"/>
              </a:rPr>
              <a:t>The future of documentation is not just about storing information, it is about empowering people with intelligent, accessible, and adaptive knowledge. Smart documentation hubs redefine the way organizations create, manage, and share insights—turning every document into a living, collaborative resource. By combining automation, personalization, and security, they ensure that knowledge flows seamlessly across teams and evolves with changing needs. This transformation positions documentation as a driver of innovation and efficiency, making it a true strategic advantage in the digital era.</a:t>
            </a:r>
            <a:endParaRPr lang="en-US" sz="2000" dirty="0">
              <a:solidFill>
                <a:schemeClr val="bg1"/>
              </a:solidFill>
              <a:effectLst/>
              <a:latin typeface="Times New Roman" panose="02020603050405020304" pitchFamily="18" charset="0"/>
              <a:cs typeface="Times New Roman" panose="02020603050405020304" pitchFamily="18" charset="0"/>
            </a:endParaRPr>
          </a:p>
        </p:txBody>
      </p:sp>
      <p:sp>
        <p:nvSpPr>
          <p:cNvPr id="8" name="Shape 5"/>
          <p:cNvSpPr/>
          <p:nvPr/>
        </p:nvSpPr>
        <p:spPr>
          <a:xfrm>
            <a:off x="784860" y="5018723"/>
            <a:ext cx="3685342" cy="2266950"/>
          </a:xfrm>
          <a:prstGeom prst="roundRect">
            <a:avLst>
              <a:gd name="adj" fmla="val 4155"/>
            </a:avLst>
          </a:prstGeom>
          <a:solidFill>
            <a:srgbClr val="542C49"/>
          </a:solidFill>
          <a:ln w="7620">
            <a:solidFill>
              <a:srgbClr val="6D4562"/>
            </a:solidFill>
            <a:prstDash val="solid"/>
          </a:ln>
        </p:spPr>
      </p:sp>
      <p:sp>
        <p:nvSpPr>
          <p:cNvPr id="9" name="Text 6"/>
          <p:cNvSpPr/>
          <p:nvPr/>
        </p:nvSpPr>
        <p:spPr>
          <a:xfrm>
            <a:off x="923922" y="5310844"/>
            <a:ext cx="2946440" cy="311468"/>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Collaborative &amp; </a:t>
            </a:r>
            <a:r>
              <a:rPr lang="en-US" sz="1950" dirty="0" err="1" smtClean="0">
                <a:solidFill>
                  <a:srgbClr val="DAD8E9"/>
                </a:solidFill>
                <a:latin typeface="Times New Roman" panose="02020603050405020304" pitchFamily="18" charset="0"/>
                <a:ea typeface="Prompt Medium" pitchFamily="34" charset="-122"/>
                <a:cs typeface="Times New Roman" panose="02020603050405020304" pitchFamily="18" charset="0"/>
              </a:rPr>
              <a:t>Intiative</a:t>
            </a:r>
            <a:endParaRPr lang="en-US" sz="1950" dirty="0">
              <a:latin typeface="Times New Roman" panose="02020603050405020304" pitchFamily="18" charset="0"/>
              <a:cs typeface="Times New Roman" panose="02020603050405020304" pitchFamily="18" charset="0"/>
            </a:endParaRPr>
          </a:p>
        </p:txBody>
      </p:sp>
      <p:sp>
        <p:nvSpPr>
          <p:cNvPr id="10" name="Text 7"/>
          <p:cNvSpPr/>
          <p:nvPr/>
        </p:nvSpPr>
        <p:spPr>
          <a:xfrm>
            <a:off x="900772" y="5903106"/>
            <a:ext cx="3221712" cy="1027271"/>
          </a:xfrm>
          <a:prstGeom prst="rect">
            <a:avLst/>
          </a:prstGeom>
          <a:noFill/>
          <a:ln/>
        </p:spPr>
        <p:txBody>
          <a:bodyPr wrap="square" lIns="0" tIns="0" rIns="0" bIns="0" rtlCol="0" anchor="t"/>
          <a:lstStyle/>
          <a:p>
            <a:pPr marL="0" indent="0" algn="l">
              <a:lnSpc>
                <a:spcPts val="2650"/>
              </a:lnSpc>
              <a:buNone/>
            </a:pPr>
            <a:r>
              <a:rPr lang="en-US" sz="1750" dirty="0">
                <a:solidFill>
                  <a:srgbClr val="DAD8E9"/>
                </a:solidFill>
                <a:latin typeface="Times New Roman" panose="02020603050405020304" pitchFamily="18" charset="0"/>
                <a:ea typeface="Mukta Light" pitchFamily="34" charset="-122"/>
                <a:cs typeface="Times New Roman" panose="02020603050405020304" pitchFamily="18" charset="0"/>
              </a:rPr>
              <a:t>Designed to foster seamless teamwork and user-friendly interaction.</a:t>
            </a:r>
            <a:endParaRPr lang="en-US" sz="1750" dirty="0">
              <a:latin typeface="Times New Roman" panose="02020603050405020304" pitchFamily="18" charset="0"/>
              <a:cs typeface="Times New Roman" panose="02020603050405020304" pitchFamily="18" charset="0"/>
            </a:endParaRPr>
          </a:p>
        </p:txBody>
      </p:sp>
      <p:sp>
        <p:nvSpPr>
          <p:cNvPr id="14" name="Text 11"/>
          <p:cNvSpPr/>
          <p:nvPr/>
        </p:nvSpPr>
        <p:spPr>
          <a:xfrm>
            <a:off x="784860" y="6600825"/>
            <a:ext cx="7574280" cy="684848"/>
          </a:xfrm>
          <a:prstGeom prst="rect">
            <a:avLst/>
          </a:prstGeom>
          <a:noFill/>
          <a:ln/>
        </p:spPr>
        <p:txBody>
          <a:bodyPr wrap="square" lIns="0" tIns="0" rIns="0" bIns="0" rtlCol="0" anchor="t"/>
          <a:lstStyle/>
          <a:p>
            <a:pPr marL="0" indent="0" algn="l">
              <a:lnSpc>
                <a:spcPts val="2650"/>
              </a:lnSpc>
              <a:buNone/>
            </a:pPr>
            <a:endParaRPr lang="en-US" sz="1750" dirty="0"/>
          </a:p>
        </p:txBody>
      </p:sp>
      <p:sp>
        <p:nvSpPr>
          <p:cNvPr id="15" name="Rectangle 14"/>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64" y="1215342"/>
            <a:ext cx="6794339" cy="278949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338" y="1215341"/>
            <a:ext cx="6562844" cy="27894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964" y="4780345"/>
            <a:ext cx="6794339" cy="29515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3464" y="4687747"/>
            <a:ext cx="6678592" cy="2951544"/>
          </a:xfrm>
          <a:prstGeom prst="rect">
            <a:avLst/>
          </a:prstGeom>
        </p:spPr>
      </p:pic>
      <p:sp>
        <p:nvSpPr>
          <p:cNvPr id="7" name="TextBox 6"/>
          <p:cNvSpPr txBox="1"/>
          <p:nvPr/>
        </p:nvSpPr>
        <p:spPr>
          <a:xfrm>
            <a:off x="289367" y="104172"/>
            <a:ext cx="4826643" cy="707886"/>
          </a:xfrm>
          <a:prstGeom prst="rect">
            <a:avLst/>
          </a:prstGeom>
          <a:noFill/>
        </p:spPr>
        <p:txBody>
          <a:bodyPr wrap="square" rtlCol="0">
            <a:spAutoFit/>
          </a:bodyPr>
          <a:lstStyle/>
          <a:p>
            <a:r>
              <a:rPr lang="en-US" sz="4000" dirty="0" smtClean="0">
                <a:solidFill>
                  <a:schemeClr val="bg1"/>
                </a:solidFill>
                <a:latin typeface="Times New Roman" panose="02020603050405020304" pitchFamily="18" charset="0"/>
                <a:cs typeface="Times New Roman" panose="02020603050405020304" pitchFamily="18" charset="0"/>
              </a:rPr>
              <a:t>Screenshots :</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9846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5460" y="2720788"/>
            <a:ext cx="43706828" cy="3785652"/>
          </a:xfrm>
          <a:prstGeom prst="rect">
            <a:avLst/>
          </a:prstGeom>
        </p:spPr>
        <p:txBody>
          <a:bodyPr wrap="square">
            <a:spAutoFit/>
          </a:bodyPr>
          <a:lstStyle/>
          <a:p>
            <a:r>
              <a:rPr lang="en-US" sz="8800" dirty="0" smtClean="0">
                <a:solidFill>
                  <a:schemeClr val="bg1"/>
                </a:solidFill>
                <a:latin typeface="Times New Roman" panose="02020603050405020304" pitchFamily="18" charset="0"/>
                <a:cs typeface="Times New Roman" panose="02020603050405020304" pitchFamily="18" charset="0"/>
              </a:rPr>
              <a:t>Thank You…!</a:t>
            </a:r>
          </a:p>
          <a:p>
            <a:r>
              <a:rPr lang="en-US" sz="3200" dirty="0" smtClean="0">
                <a:solidFill>
                  <a:srgbClr val="DAD8E9"/>
                </a:solidFill>
                <a:latin typeface="Times New Roman" panose="02020603050405020304" pitchFamily="18" charset="0"/>
                <a:ea typeface="Mukta Light" pitchFamily="34" charset="-122"/>
                <a:cs typeface="Times New Roman" panose="02020603050405020304" pitchFamily="18" charset="0"/>
              </a:rPr>
              <a:t>Thank you for your attention.</a:t>
            </a:r>
          </a:p>
          <a:p>
            <a:r>
              <a:rPr lang="en-US" sz="3200" dirty="0" smtClean="0">
                <a:solidFill>
                  <a:srgbClr val="DAD8E9"/>
                </a:solidFill>
                <a:latin typeface="Times New Roman" panose="02020603050405020304" pitchFamily="18" charset="0"/>
                <a:ea typeface="Mukta Light" pitchFamily="34" charset="-122"/>
                <a:cs typeface="Times New Roman" panose="02020603050405020304" pitchFamily="18" charset="0"/>
              </a:rPr>
              <a:t>I am now happy to answer any questions you may have.</a:t>
            </a:r>
            <a:endParaRPr lang="en-US" sz="3200" dirty="0" smtClean="0">
              <a:latin typeface="Times New Roman" panose="02020603050405020304" pitchFamily="18" charset="0"/>
              <a:cs typeface="Times New Roman" panose="02020603050405020304" pitchFamily="18" charset="0"/>
            </a:endParaRPr>
          </a:p>
          <a:p>
            <a:endParaRPr lang="en-IN" sz="8800" dirty="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4333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6056" y="486137"/>
            <a:ext cx="5590572" cy="707886"/>
          </a:xfrm>
          <a:prstGeom prst="rect">
            <a:avLst/>
          </a:prstGeom>
          <a:noFill/>
        </p:spPr>
        <p:txBody>
          <a:bodyPr wrap="square" rtlCol="0">
            <a:spAutoFit/>
          </a:bodyPr>
          <a:lstStyle/>
          <a:p>
            <a:r>
              <a:rPr lang="en-US" sz="4000" dirty="0" smtClean="0">
                <a:solidFill>
                  <a:schemeClr val="bg1"/>
                </a:solidFill>
                <a:latin typeface="Times New Roman" panose="02020603050405020304" pitchFamily="18" charset="0"/>
                <a:cs typeface="Times New Roman" panose="02020603050405020304" pitchFamily="18" charset="0"/>
              </a:rPr>
              <a:t>Problem Statement :</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805650" y="1990845"/>
            <a:ext cx="10729732" cy="3785652"/>
          </a:xfrm>
          <a:prstGeom prst="rect">
            <a:avLst/>
          </a:prstGeom>
          <a:noFill/>
        </p:spPr>
        <p:txBody>
          <a:bodyPr wrap="square" rtlCol="0">
            <a:spAutoFit/>
          </a:bodyPr>
          <a:lstStyle/>
          <a:p>
            <a:r>
              <a:rPr lang="en-US" sz="2000" dirty="0" smtClean="0">
                <a:solidFill>
                  <a:schemeClr val="bg1"/>
                </a:solidFill>
                <a:latin typeface="Times New Roman" panose="02020603050405020304" pitchFamily="18" charset="0"/>
                <a:cs typeface="Times New Roman" panose="02020603050405020304" pitchFamily="18" charset="0"/>
              </a:rPr>
              <a:t>Organizations today struggle with fragmented, static, and outdated documentation systems that fail to meet the demands of modern workflows. </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smtClean="0">
                <a:solidFill>
                  <a:schemeClr val="bg1"/>
                </a:solidFill>
                <a:latin typeface="Times New Roman" panose="02020603050405020304" pitchFamily="18" charset="0"/>
                <a:cs typeface="Times New Roman" panose="02020603050405020304" pitchFamily="18" charset="0"/>
              </a:rPr>
              <a:t>Knowledge is often scattered across multiple platforms, making it difficult for employees to find accurate information quickly. Manual updates lead to inconsistencies, version conflicts, and compliance risks. </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smtClean="0">
                <a:solidFill>
                  <a:schemeClr val="bg1"/>
                </a:solidFill>
                <a:latin typeface="Times New Roman" panose="02020603050405020304" pitchFamily="18" charset="0"/>
                <a:cs typeface="Times New Roman" panose="02020603050405020304" pitchFamily="18" charset="0"/>
              </a:rPr>
              <a:t>Traditional documentation lacks personalization, interactivity, and real‑time collaboration, resulting in wasted time, reduced productivity, and poor decision‑making.</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smtClean="0">
                <a:solidFill>
                  <a:schemeClr val="bg1"/>
                </a:solidFill>
                <a:latin typeface="Times New Roman" panose="02020603050405020304" pitchFamily="18" charset="0"/>
                <a:cs typeface="Times New Roman" panose="02020603050405020304" pitchFamily="18" charset="0"/>
              </a:rPr>
              <a:t> In a fast‑paced digital era, businesses need a smarter, centralized, and adaptive documentation hub that transforms information into a living, accessible, and strategic resource.</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89271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7630" y="405114"/>
            <a:ext cx="5741043" cy="707886"/>
          </a:xfrm>
          <a:prstGeom prst="rect">
            <a:avLst/>
          </a:prstGeom>
          <a:noFill/>
        </p:spPr>
        <p:txBody>
          <a:bodyPr wrap="square" rtlCol="0">
            <a:spAutoFit/>
          </a:bodyPr>
          <a:lstStyle/>
          <a:p>
            <a:r>
              <a:rPr lang="en-US" sz="4000" dirty="0" smtClean="0">
                <a:solidFill>
                  <a:schemeClr val="bg1"/>
                </a:solidFill>
                <a:latin typeface="Times New Roman" panose="02020603050405020304" pitchFamily="18" charset="0"/>
                <a:cs typeface="Times New Roman" panose="02020603050405020304" pitchFamily="18" charset="0"/>
              </a:rPr>
              <a:t>Scope :</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280213" y="1643605"/>
            <a:ext cx="11482086" cy="5016758"/>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The scope of the Smart Documentation Hub includes the design and development of a </a:t>
            </a:r>
            <a:r>
              <a:rPr lang="en-US" sz="2000" dirty="0" err="1" smtClean="0">
                <a:solidFill>
                  <a:schemeClr val="bg1"/>
                </a:solidFill>
                <a:latin typeface="Times New Roman" panose="02020603050405020304" pitchFamily="18" charset="0"/>
                <a:cs typeface="Times New Roman" panose="02020603050405020304" pitchFamily="18" charset="0"/>
              </a:rPr>
              <a:t>webbased</a:t>
            </a:r>
            <a:r>
              <a:rPr lang="en-US" sz="2000" dirty="0" smtClean="0">
                <a:solidFill>
                  <a:schemeClr val="bg1"/>
                </a:solidFill>
                <a:latin typeface="Times New Roman" panose="02020603050405020304" pitchFamily="18" charset="0"/>
                <a:cs typeface="Times New Roman" panose="02020603050405020304" pitchFamily="18" charset="0"/>
              </a:rPr>
              <a:t> document </a:t>
            </a:r>
            <a:r>
              <a:rPr lang="en-US" sz="2000" dirty="0">
                <a:solidFill>
                  <a:schemeClr val="bg1"/>
                </a:solidFill>
                <a:latin typeface="Times New Roman" panose="02020603050405020304" pitchFamily="18" charset="0"/>
                <a:cs typeface="Times New Roman" panose="02020603050405020304" pitchFamily="18" charset="0"/>
              </a:rPr>
              <a:t>management platform that supports secure document storage and real-time</a:t>
            </a:r>
          </a:p>
          <a:p>
            <a:r>
              <a:rPr lang="en-US" sz="2000" dirty="0">
                <a:solidFill>
                  <a:schemeClr val="bg1"/>
                </a:solidFill>
                <a:latin typeface="Times New Roman" panose="02020603050405020304" pitchFamily="18" charset="0"/>
                <a:cs typeface="Times New Roman" panose="02020603050405020304" pitchFamily="18" charset="0"/>
              </a:rPr>
              <a:t>collaboration. </a:t>
            </a:r>
            <a:endParaRPr lang="en-US" sz="2000" dirty="0" smtClean="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smtClean="0">
                <a:solidFill>
                  <a:schemeClr val="bg1"/>
                </a:solidFill>
                <a:latin typeface="Times New Roman" panose="02020603050405020304" pitchFamily="18" charset="0"/>
                <a:cs typeface="Times New Roman" panose="02020603050405020304" pitchFamily="18" charset="0"/>
              </a:rPr>
              <a:t>The </a:t>
            </a:r>
            <a:r>
              <a:rPr lang="en-US" sz="2000" dirty="0">
                <a:solidFill>
                  <a:schemeClr val="bg1"/>
                </a:solidFill>
                <a:latin typeface="Times New Roman" panose="02020603050405020304" pitchFamily="18" charset="0"/>
                <a:cs typeface="Times New Roman" panose="02020603050405020304" pitchFamily="18" charset="0"/>
              </a:rPr>
              <a:t>system enables users to upload, organize, edit, and manage documents</a:t>
            </a:r>
          </a:p>
          <a:p>
            <a:r>
              <a:rPr lang="en-US" sz="2000" dirty="0">
                <a:solidFill>
                  <a:schemeClr val="bg1"/>
                </a:solidFill>
                <a:latin typeface="Times New Roman" panose="02020603050405020304" pitchFamily="18" charset="0"/>
                <a:cs typeface="Times New Roman" panose="02020603050405020304" pitchFamily="18" charset="0"/>
              </a:rPr>
              <a:t>through an intuitive and user-friendly interface. </a:t>
            </a:r>
            <a:endParaRPr lang="en-US" sz="2000" dirty="0" smtClean="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smtClean="0">
                <a:solidFill>
                  <a:schemeClr val="bg1"/>
                </a:solidFill>
                <a:latin typeface="Times New Roman" panose="02020603050405020304" pitchFamily="18" charset="0"/>
                <a:cs typeface="Times New Roman" panose="02020603050405020304" pitchFamily="18" charset="0"/>
              </a:rPr>
              <a:t>Features </a:t>
            </a:r>
            <a:r>
              <a:rPr lang="en-US" sz="2000" dirty="0">
                <a:solidFill>
                  <a:schemeClr val="bg1"/>
                </a:solidFill>
                <a:latin typeface="Times New Roman" panose="02020603050405020304" pitchFamily="18" charset="0"/>
                <a:cs typeface="Times New Roman" panose="02020603050405020304" pitchFamily="18" charset="0"/>
              </a:rPr>
              <a:t>such as real-time editing, </a:t>
            </a:r>
            <a:r>
              <a:rPr lang="en-US" sz="2000" dirty="0" smtClean="0">
                <a:solidFill>
                  <a:schemeClr val="bg1"/>
                </a:solidFill>
                <a:latin typeface="Times New Roman" panose="02020603050405020304" pitchFamily="18" charset="0"/>
                <a:cs typeface="Times New Roman" panose="02020603050405020304" pitchFamily="18" charset="0"/>
              </a:rPr>
              <a:t>inline commenting</a:t>
            </a:r>
            <a:r>
              <a:rPr lang="en-US" sz="2000" dirty="0">
                <a:solidFill>
                  <a:schemeClr val="bg1"/>
                </a:solidFill>
                <a:latin typeface="Times New Roman" panose="02020603050405020304" pitchFamily="18" charset="0"/>
                <a:cs typeface="Times New Roman" panose="02020603050405020304" pitchFamily="18" charset="0"/>
              </a:rPr>
              <a:t>, and version control are implemented to enhance collaborative efficiency and</a:t>
            </a:r>
          </a:p>
          <a:p>
            <a:r>
              <a:rPr lang="en-IN" sz="2000" dirty="0">
                <a:solidFill>
                  <a:schemeClr val="bg1"/>
                </a:solidFill>
                <a:latin typeface="Times New Roman" panose="02020603050405020304" pitchFamily="18" charset="0"/>
                <a:cs typeface="Times New Roman" panose="02020603050405020304" pitchFamily="18" charset="0"/>
              </a:rPr>
              <a:t>reduce document conflicts</a:t>
            </a:r>
            <a:r>
              <a:rPr lang="en-IN" sz="2000" dirty="0" smtClean="0">
                <a:solidFill>
                  <a:schemeClr val="bg1"/>
                </a:solidFill>
                <a:latin typeface="Times New Roman" panose="02020603050405020304" pitchFamily="18" charset="0"/>
                <a:cs typeface="Times New Roman" panose="02020603050405020304" pitchFamily="18" charset="0"/>
              </a:rPr>
              <a:t>.</a:t>
            </a:r>
          </a:p>
          <a:p>
            <a:endParaRPr lang="en-IN"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The platform incorporates secure user authentication and role-based access control to restrict</a:t>
            </a:r>
          </a:p>
          <a:p>
            <a:r>
              <a:rPr lang="en-US" sz="2000" dirty="0">
                <a:solidFill>
                  <a:schemeClr val="bg1"/>
                </a:solidFill>
                <a:latin typeface="Times New Roman" panose="02020603050405020304" pitchFamily="18" charset="0"/>
                <a:cs typeface="Times New Roman" panose="02020603050405020304" pitchFamily="18" charset="0"/>
              </a:rPr>
              <a:t>document access according to assigned user roles. </a:t>
            </a:r>
            <a:endParaRPr lang="en-US" sz="2000" dirty="0" smtClean="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smtClean="0">
                <a:solidFill>
                  <a:schemeClr val="bg1"/>
                </a:solidFill>
                <a:latin typeface="Times New Roman" panose="02020603050405020304" pitchFamily="18" charset="0"/>
                <a:cs typeface="Times New Roman" panose="02020603050405020304" pitchFamily="18" charset="0"/>
              </a:rPr>
              <a:t>Controlled </a:t>
            </a:r>
            <a:r>
              <a:rPr lang="en-US" sz="2000" dirty="0">
                <a:solidFill>
                  <a:schemeClr val="bg1"/>
                </a:solidFill>
                <a:latin typeface="Times New Roman" panose="02020603050405020304" pitchFamily="18" charset="0"/>
                <a:cs typeface="Times New Roman" panose="02020603050405020304" pitchFamily="18" charset="0"/>
              </a:rPr>
              <a:t>document sharing is supported </a:t>
            </a:r>
            <a:r>
              <a:rPr lang="en-US" sz="2000" dirty="0" smtClean="0">
                <a:solidFill>
                  <a:schemeClr val="bg1"/>
                </a:solidFill>
                <a:latin typeface="Times New Roman" panose="02020603050405020304" pitchFamily="18" charset="0"/>
                <a:cs typeface="Times New Roman" panose="02020603050405020304" pitchFamily="18" charset="0"/>
              </a:rPr>
              <a:t>to allow </a:t>
            </a:r>
            <a:r>
              <a:rPr lang="en-US" sz="2000" dirty="0">
                <a:solidFill>
                  <a:schemeClr val="bg1"/>
                </a:solidFill>
                <a:latin typeface="Times New Roman" panose="02020603050405020304" pitchFamily="18" charset="0"/>
                <a:cs typeface="Times New Roman" panose="02020603050405020304" pitchFamily="18" charset="0"/>
              </a:rPr>
              <a:t>authorized users to access selected documents while maintaining data privacy and security</a:t>
            </a:r>
            <a:r>
              <a:rPr lang="en-US" sz="2000" dirty="0" smtClean="0">
                <a:solidFill>
                  <a:schemeClr val="bg1"/>
                </a:solidFill>
                <a:latin typeface="Times New Roman" panose="02020603050405020304" pitchFamily="18" charset="0"/>
                <a:cs typeface="Times New Roman" panose="02020603050405020304" pitchFamily="18" charset="0"/>
              </a:rPr>
              <a:t>.</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38672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0571" y="710922"/>
            <a:ext cx="5285780" cy="482918"/>
          </a:xfrm>
          <a:prstGeom prst="rect">
            <a:avLst/>
          </a:prstGeom>
          <a:noFill/>
          <a:ln/>
        </p:spPr>
        <p:txBody>
          <a:bodyPr wrap="none" lIns="0" tIns="0" rIns="0" bIns="0" rtlCol="0" anchor="t"/>
          <a:lstStyle/>
          <a:p>
            <a:pPr marL="0" indent="0" algn="l">
              <a:lnSpc>
                <a:spcPts val="3800"/>
              </a:lnSpc>
              <a:buNone/>
            </a:pPr>
            <a:r>
              <a:rPr lang="en-US" sz="4000" dirty="0" smtClean="0">
                <a:solidFill>
                  <a:schemeClr val="bg1">
                    <a:lumMod val="95000"/>
                  </a:schemeClr>
                </a:solidFill>
                <a:latin typeface="Times New Roman" panose="02020603050405020304" pitchFamily="18" charset="0"/>
                <a:ea typeface="Prompt Medium" pitchFamily="34" charset="-122"/>
                <a:cs typeface="Times New Roman" panose="02020603050405020304" pitchFamily="18" charset="0"/>
              </a:rPr>
              <a:t>Introduction </a:t>
            </a:r>
            <a:r>
              <a:rPr lang="en-US" sz="3000" dirty="0" smtClean="0">
                <a:solidFill>
                  <a:schemeClr val="bg1">
                    <a:lumMod val="95000"/>
                  </a:schemeClr>
                </a:solidFill>
                <a:latin typeface="Times New Roman" panose="02020603050405020304" pitchFamily="18" charset="0"/>
                <a:ea typeface="Prompt Medium" pitchFamily="34" charset="-122"/>
                <a:cs typeface="Times New Roman" panose="02020603050405020304" pitchFamily="18" charset="0"/>
              </a:rPr>
              <a:t>:</a:t>
            </a:r>
            <a:endParaRPr lang="en-US" sz="30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3" name="Text 1"/>
          <p:cNvSpPr/>
          <p:nvPr/>
        </p:nvSpPr>
        <p:spPr>
          <a:xfrm>
            <a:off x="760571" y="1652707"/>
            <a:ext cx="6971467" cy="980480"/>
          </a:xfrm>
          <a:prstGeom prst="rect">
            <a:avLst/>
          </a:prstGeom>
          <a:noFill/>
          <a:ln/>
        </p:spPr>
        <p:txBody>
          <a:bodyPr wrap="square" lIns="0" tIns="0" rIns="0" bIns="0" rtlCol="0" anchor="t"/>
          <a:lstStyle/>
          <a:p>
            <a:pPr marL="0" indent="0" algn="l">
              <a:lnSpc>
                <a:spcPts val="2550"/>
              </a:lnSpc>
              <a:buNone/>
            </a:pPr>
            <a:r>
              <a:rPr lang="en-US" sz="1700" dirty="0">
                <a:solidFill>
                  <a:srgbClr val="DAD8E9"/>
                </a:solidFill>
                <a:latin typeface="Times" panose="02020603050405020304" pitchFamily="18" charset="0"/>
                <a:ea typeface="Mukta Light" pitchFamily="34" charset="-122"/>
                <a:cs typeface="Times" panose="02020603050405020304" pitchFamily="18" charset="0"/>
              </a:rPr>
              <a:t>In today’s fast-paced digital world, documents are created, shared, and revised at an unprecedented rate. However, traditional methods of document handling often lead to significant inefficiencies and risks.</a:t>
            </a:r>
            <a:endParaRPr lang="en-US" sz="1700" dirty="0">
              <a:latin typeface="Times" panose="02020603050405020304" pitchFamily="18" charset="0"/>
              <a:cs typeface="Times" panose="02020603050405020304" pitchFamily="18" charset="0"/>
            </a:endParaRPr>
          </a:p>
        </p:txBody>
      </p:sp>
      <p:sp>
        <p:nvSpPr>
          <p:cNvPr id="4" name="Text 2"/>
          <p:cNvSpPr/>
          <p:nvPr/>
        </p:nvSpPr>
        <p:spPr>
          <a:xfrm>
            <a:off x="760571" y="2805232"/>
            <a:ext cx="6971467" cy="1307470"/>
          </a:xfrm>
          <a:prstGeom prst="rect">
            <a:avLst/>
          </a:prstGeom>
          <a:noFill/>
          <a:ln/>
        </p:spPr>
        <p:txBody>
          <a:bodyPr wrap="square" lIns="0" tIns="0" rIns="0" bIns="0" rtlCol="0" anchor="t"/>
          <a:lstStyle/>
          <a:p>
            <a:pPr marL="342900" indent="-342900" algn="l">
              <a:lnSpc>
                <a:spcPts val="2550"/>
              </a:lnSpc>
              <a:buSzPct val="100000"/>
              <a:buChar char="•"/>
            </a:pPr>
            <a:r>
              <a:rPr lang="en-US" sz="1700" b="1" dirty="0">
                <a:solidFill>
                  <a:srgbClr val="DAD8E9"/>
                </a:solidFill>
                <a:latin typeface="Times New Roman" panose="02020603050405020304" pitchFamily="18" charset="0"/>
                <a:ea typeface="Mukta Light" pitchFamily="34" charset="-122"/>
                <a:cs typeface="Times New Roman" panose="02020603050405020304" pitchFamily="18" charset="0"/>
              </a:rPr>
              <a:t>Version conflicts:</a:t>
            </a:r>
            <a:r>
              <a:rPr lang="en-US" sz="1700" dirty="0">
                <a:solidFill>
                  <a:srgbClr val="DAD8E9"/>
                </a:solidFill>
                <a:latin typeface="Times New Roman" panose="02020603050405020304" pitchFamily="18" charset="0"/>
                <a:ea typeface="Mukta Light" pitchFamily="34" charset="-122"/>
                <a:cs typeface="Times New Roman" panose="02020603050405020304" pitchFamily="18" charset="0"/>
              </a:rPr>
              <a:t> Multiple authors lead to conflicting document versions.</a:t>
            </a:r>
            <a:endParaRPr lang="en-US" sz="1700" dirty="0">
              <a:latin typeface="Times New Roman" panose="02020603050405020304" pitchFamily="18" charset="0"/>
              <a:cs typeface="Times New Roman" panose="02020603050405020304" pitchFamily="18" charset="0"/>
            </a:endParaRPr>
          </a:p>
          <a:p>
            <a:pPr marL="342900" indent="-342900" algn="l">
              <a:lnSpc>
                <a:spcPts val="2550"/>
              </a:lnSpc>
              <a:buSzPct val="100000"/>
              <a:buChar char="•"/>
            </a:pPr>
            <a:r>
              <a:rPr lang="en-US" sz="1700" b="1" dirty="0">
                <a:solidFill>
                  <a:srgbClr val="DAD8E9"/>
                </a:solidFill>
                <a:latin typeface="Times New Roman" panose="02020603050405020304" pitchFamily="18" charset="0"/>
                <a:ea typeface="Mukta Light" pitchFamily="34" charset="-122"/>
                <a:cs typeface="Times New Roman" panose="02020603050405020304" pitchFamily="18" charset="0"/>
              </a:rPr>
              <a:t>Duplication:</a:t>
            </a:r>
            <a:r>
              <a:rPr lang="en-US" sz="1700" dirty="0">
                <a:solidFill>
                  <a:srgbClr val="DAD8E9"/>
                </a:solidFill>
                <a:latin typeface="Times New Roman" panose="02020603050405020304" pitchFamily="18" charset="0"/>
                <a:ea typeface="Mukta Light" pitchFamily="34" charset="-122"/>
                <a:cs typeface="Times New Roman" panose="02020603050405020304" pitchFamily="18" charset="0"/>
              </a:rPr>
              <a:t> Redundant files waste storage and create confusion.</a:t>
            </a:r>
            <a:endParaRPr lang="en-US" sz="1700" dirty="0">
              <a:latin typeface="Times New Roman" panose="02020603050405020304" pitchFamily="18" charset="0"/>
              <a:cs typeface="Times New Roman" panose="02020603050405020304" pitchFamily="18" charset="0"/>
            </a:endParaRPr>
          </a:p>
          <a:p>
            <a:pPr marL="342900" indent="-342900" algn="l">
              <a:lnSpc>
                <a:spcPts val="2550"/>
              </a:lnSpc>
              <a:buSzPct val="100000"/>
              <a:buChar char="•"/>
            </a:pPr>
            <a:r>
              <a:rPr lang="en-US" sz="1700" b="1" dirty="0">
                <a:solidFill>
                  <a:srgbClr val="DAD8E9"/>
                </a:solidFill>
                <a:latin typeface="Times New Roman" panose="02020603050405020304" pitchFamily="18" charset="0"/>
                <a:ea typeface="Mukta Light" pitchFamily="34" charset="-122"/>
                <a:cs typeface="Times New Roman" panose="02020603050405020304" pitchFamily="18" charset="0"/>
              </a:rPr>
              <a:t>Security issues:</a:t>
            </a:r>
            <a:r>
              <a:rPr lang="en-US" sz="1700" dirty="0">
                <a:solidFill>
                  <a:srgbClr val="DAD8E9"/>
                </a:solidFill>
                <a:latin typeface="Times New Roman" panose="02020603050405020304" pitchFamily="18" charset="0"/>
                <a:ea typeface="Mukta Light" pitchFamily="34" charset="-122"/>
                <a:cs typeface="Times New Roman" panose="02020603050405020304" pitchFamily="18" charset="0"/>
              </a:rPr>
              <a:t> Lack of centralized control exposes sensitive information.</a:t>
            </a:r>
            <a:endParaRPr lang="en-US" sz="1700" dirty="0">
              <a:latin typeface="Times New Roman" panose="02020603050405020304" pitchFamily="18" charset="0"/>
              <a:cs typeface="Times New Roman" panose="02020603050405020304" pitchFamily="18" charset="0"/>
            </a:endParaRPr>
          </a:p>
          <a:p>
            <a:pPr marL="342900" indent="-342900" algn="l">
              <a:lnSpc>
                <a:spcPts val="2550"/>
              </a:lnSpc>
              <a:buSzPct val="100000"/>
              <a:buChar char="•"/>
            </a:pPr>
            <a:r>
              <a:rPr lang="en-US" sz="1700" b="1" dirty="0">
                <a:solidFill>
                  <a:srgbClr val="DAD8E9"/>
                </a:solidFill>
                <a:latin typeface="Times New Roman" panose="02020603050405020304" pitchFamily="18" charset="0"/>
                <a:ea typeface="Mukta Light" pitchFamily="34" charset="-122"/>
                <a:cs typeface="Times New Roman" panose="02020603050405020304" pitchFamily="18" charset="0"/>
              </a:rPr>
              <a:t>Collaboration overhead:</a:t>
            </a:r>
            <a:r>
              <a:rPr lang="en-US" sz="1700" dirty="0">
                <a:solidFill>
                  <a:srgbClr val="DAD8E9"/>
                </a:solidFill>
                <a:latin typeface="Times New Roman" panose="02020603050405020304" pitchFamily="18" charset="0"/>
                <a:ea typeface="Mukta Light" pitchFamily="34" charset="-122"/>
                <a:cs typeface="Times New Roman" panose="02020603050405020304" pitchFamily="18" charset="0"/>
              </a:rPr>
              <a:t> Manual processes hinder efficient teamwork.</a:t>
            </a:r>
            <a:endParaRPr lang="en-US" sz="1700" dirty="0">
              <a:latin typeface="Times New Roman" panose="02020603050405020304" pitchFamily="18" charset="0"/>
              <a:cs typeface="Times New Roman" panose="02020603050405020304" pitchFamily="18" charset="0"/>
            </a:endParaRPr>
          </a:p>
        </p:txBody>
      </p:sp>
      <p:sp>
        <p:nvSpPr>
          <p:cNvPr id="5" name="Text 3"/>
          <p:cNvSpPr/>
          <p:nvPr/>
        </p:nvSpPr>
        <p:spPr>
          <a:xfrm>
            <a:off x="760571" y="4284747"/>
            <a:ext cx="6971467" cy="653653"/>
          </a:xfrm>
          <a:prstGeom prst="rect">
            <a:avLst/>
          </a:prstGeom>
          <a:noFill/>
          <a:ln/>
        </p:spPr>
        <p:txBody>
          <a:bodyPr wrap="square" lIns="0" tIns="0" rIns="0" bIns="0" rtlCol="0" anchor="t"/>
          <a:lstStyle/>
          <a:p>
            <a:pPr marL="0" indent="0" algn="l">
              <a:lnSpc>
                <a:spcPts val="2550"/>
              </a:lnSpc>
              <a:buNone/>
            </a:pPr>
            <a:r>
              <a:rPr lang="en-US" sz="1700" dirty="0">
                <a:solidFill>
                  <a:schemeClr val="bg1">
                    <a:lumMod val="95000"/>
                  </a:schemeClr>
                </a:solidFill>
                <a:latin typeface="Times New Roman" panose="02020603050405020304" pitchFamily="18" charset="0"/>
                <a:ea typeface="Mukta Light" pitchFamily="34" charset="-122"/>
                <a:cs typeface="Times New Roman" panose="02020603050405020304" pitchFamily="18" charset="0"/>
              </a:rPr>
              <a:t>There is a clear and urgent need for a </a:t>
            </a:r>
            <a:r>
              <a:rPr lang="en-US" sz="1700" b="1" dirty="0">
                <a:solidFill>
                  <a:schemeClr val="bg1">
                    <a:lumMod val="95000"/>
                  </a:schemeClr>
                </a:solidFill>
                <a:latin typeface="Times New Roman" panose="02020603050405020304" pitchFamily="18" charset="0"/>
                <a:ea typeface="Mukta Light" pitchFamily="34" charset="-122"/>
                <a:cs typeface="Times New Roman" panose="02020603050405020304" pitchFamily="18" charset="0"/>
              </a:rPr>
              <a:t>secure, streamlined, and collaborative document management system</a:t>
            </a:r>
            <a:r>
              <a:rPr lang="en-US" sz="1700" dirty="0">
                <a:solidFill>
                  <a:schemeClr val="bg1">
                    <a:lumMod val="95000"/>
                  </a:schemeClr>
                </a:solidFill>
                <a:latin typeface="Times New Roman" panose="02020603050405020304" pitchFamily="18" charset="0"/>
                <a:ea typeface="Mukta Light" pitchFamily="34" charset="-122"/>
                <a:cs typeface="Times New Roman" panose="02020603050405020304" pitchFamily="18" charset="0"/>
              </a:rPr>
              <a:t> to overcome these challenges</a:t>
            </a:r>
            <a:r>
              <a:rPr lang="en-US" sz="1700" dirty="0" smtClean="0">
                <a:solidFill>
                  <a:schemeClr val="bg1">
                    <a:lumMod val="95000"/>
                  </a:schemeClr>
                </a:solidFill>
                <a:latin typeface="Times New Roman" panose="02020603050405020304" pitchFamily="18" charset="0"/>
                <a:ea typeface="Mukta Light" pitchFamily="34" charset="-122"/>
                <a:cs typeface="Times New Roman" panose="02020603050405020304" pitchFamily="18" charset="0"/>
              </a:rPr>
              <a:t>.</a:t>
            </a:r>
          </a:p>
          <a:p>
            <a:pPr marL="0" indent="0" algn="l">
              <a:lnSpc>
                <a:spcPts val="2550"/>
              </a:lnSpc>
              <a:buNone/>
            </a:pPr>
            <a:endParaRPr lang="en-US" sz="1700" dirty="0">
              <a:solidFill>
                <a:schemeClr val="bg1">
                  <a:lumMod val="95000"/>
                </a:schemeClr>
              </a:solidFill>
              <a:latin typeface="Times New Roman" panose="02020603050405020304" pitchFamily="18" charset="0"/>
              <a:cs typeface="Times New Roman" panose="02020603050405020304" pitchFamily="18" charset="0"/>
            </a:endParaRPr>
          </a:p>
          <a:p>
            <a:pPr>
              <a:lnSpc>
                <a:spcPts val="2550"/>
              </a:lnSpc>
            </a:pPr>
            <a:r>
              <a:rPr lang="en-US" sz="1600" dirty="0" smtClean="0">
                <a:solidFill>
                  <a:schemeClr val="bg1">
                    <a:lumMod val="95000"/>
                  </a:schemeClr>
                </a:solidFill>
                <a:latin typeface="Times New Roman" panose="02020603050405020304" pitchFamily="18" charset="0"/>
                <a:cs typeface="Times New Roman" panose="02020603050405020304" pitchFamily="18" charset="0"/>
              </a:rPr>
              <a:t>With the increasing use of digital documents, managing them securely and collaboratively has become challenging.</a:t>
            </a:r>
            <a:br>
              <a:rPr lang="en-US" sz="1600" dirty="0" smtClean="0">
                <a:solidFill>
                  <a:schemeClr val="bg1">
                    <a:lumMod val="95000"/>
                  </a:schemeClr>
                </a:solidFill>
                <a:latin typeface="Times New Roman" panose="02020603050405020304" pitchFamily="18" charset="0"/>
                <a:cs typeface="Times New Roman" panose="02020603050405020304" pitchFamily="18" charset="0"/>
              </a:rPr>
            </a:br>
            <a:r>
              <a:rPr lang="en-US" sz="1600" dirty="0" smtClean="0">
                <a:solidFill>
                  <a:schemeClr val="bg1">
                    <a:lumMod val="95000"/>
                  </a:schemeClr>
                </a:solidFill>
                <a:latin typeface="Times New Roman" panose="02020603050405020304" pitchFamily="18" charset="0"/>
                <a:cs typeface="Times New Roman" panose="02020603050405020304" pitchFamily="18" charset="0"/>
              </a:rPr>
              <a:t>Smart Documentation Hub addresses these issues by providing a centralized and real-time document management solution</a:t>
            </a:r>
            <a:endParaRPr lang="en-US" sz="17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8269724" y="1695807"/>
            <a:ext cx="5607606" cy="5607606"/>
          </a:xfrm>
          <a:prstGeom prst="rect">
            <a:avLst/>
          </a:prstGeom>
        </p:spPr>
      </p:pic>
      <p:sp>
        <p:nvSpPr>
          <p:cNvPr id="7" name="Rectangle 6"/>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9698" y="1224796"/>
            <a:ext cx="7427119" cy="534352"/>
          </a:xfrm>
          <a:prstGeom prst="rect">
            <a:avLst/>
          </a:prstGeom>
          <a:noFill/>
          <a:ln/>
        </p:spPr>
        <p:txBody>
          <a:bodyPr wrap="none" lIns="0" tIns="0" rIns="0" bIns="0" rtlCol="0" anchor="t"/>
          <a:lstStyle/>
          <a:p>
            <a:pPr marL="0" indent="0" algn="l">
              <a:lnSpc>
                <a:spcPts val="4200"/>
              </a:lnSpc>
              <a:buNone/>
            </a:pPr>
            <a:r>
              <a:rPr lang="en-US" sz="4000" dirty="0">
                <a:solidFill>
                  <a:schemeClr val="bg1"/>
                </a:solidFill>
                <a:latin typeface="Times New Roman" panose="02020603050405020304" pitchFamily="18" charset="0"/>
                <a:ea typeface="Prompt Medium" pitchFamily="34" charset="-122"/>
                <a:cs typeface="Times New Roman" panose="02020603050405020304" pitchFamily="18" charset="0"/>
              </a:rPr>
              <a:t>What is Smart Documentation Hub?</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4" name="Text 1"/>
          <p:cNvSpPr/>
          <p:nvPr/>
        </p:nvSpPr>
        <p:spPr>
          <a:xfrm>
            <a:off x="6159698" y="1983938"/>
            <a:ext cx="7797403" cy="547688"/>
          </a:xfrm>
          <a:prstGeom prst="rect">
            <a:avLst/>
          </a:prstGeom>
          <a:noFill/>
          <a:ln/>
        </p:spPr>
        <p:txBody>
          <a:bodyPr wrap="square" lIns="0" tIns="0" rIns="0" bIns="0" rtlCol="0" anchor="t"/>
          <a:lstStyle/>
          <a:p>
            <a:pPr>
              <a:lnSpc>
                <a:spcPts val="2150"/>
              </a:lnSpc>
            </a:pPr>
            <a:r>
              <a:rPr lang="en-US" sz="1600" dirty="0" smtClean="0">
                <a:solidFill>
                  <a:schemeClr val="bg1">
                    <a:lumMod val="95000"/>
                  </a:schemeClr>
                </a:solidFill>
                <a:latin typeface="Times New Roman" panose="02020603050405020304" pitchFamily="18" charset="0"/>
                <a:cs typeface="Times New Roman" panose="02020603050405020304" pitchFamily="18" charset="0"/>
              </a:rPr>
              <a:t>Smart Documentation Hub is a centralized web platform that allows users to securely store documents and collaborate on them in real time.</a:t>
            </a:r>
            <a:br>
              <a:rPr lang="en-US" sz="1600" dirty="0" smtClean="0">
                <a:solidFill>
                  <a:schemeClr val="bg1">
                    <a:lumMod val="95000"/>
                  </a:schemeClr>
                </a:solidFill>
                <a:latin typeface="Times New Roman" panose="02020603050405020304" pitchFamily="18" charset="0"/>
                <a:cs typeface="Times New Roman" panose="02020603050405020304" pitchFamily="18" charset="0"/>
              </a:rPr>
            </a:br>
            <a:r>
              <a:rPr lang="en-US" sz="1600" dirty="0" smtClean="0">
                <a:solidFill>
                  <a:schemeClr val="bg1">
                    <a:lumMod val="95000"/>
                  </a:schemeClr>
                </a:solidFill>
                <a:latin typeface="Times New Roman" panose="02020603050405020304" pitchFamily="18" charset="0"/>
                <a:cs typeface="Times New Roman" panose="02020603050405020304" pitchFamily="18" charset="0"/>
              </a:rPr>
              <a:t>It supports features like version control, access management, and real-time editing, making document handling more efficient and secure.</a:t>
            </a:r>
            <a:endParaRPr lang="en-US" sz="1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5" name="Shape 2"/>
          <p:cNvSpPr/>
          <p:nvPr/>
        </p:nvSpPr>
        <p:spPr>
          <a:xfrm>
            <a:off x="6136838" y="4041056"/>
            <a:ext cx="7797403" cy="1334929"/>
          </a:xfrm>
          <a:prstGeom prst="roundRect">
            <a:avLst>
              <a:gd name="adj" fmla="val 8220"/>
            </a:avLst>
          </a:prstGeom>
          <a:solidFill>
            <a:srgbClr val="0B0C23">
              <a:alpha val="95000"/>
            </a:srgbClr>
          </a:solidFill>
          <a:ln w="22860">
            <a:solidFill>
              <a:srgbClr val="6D4562"/>
            </a:solidFill>
            <a:prstDash val="solid"/>
          </a:ln>
        </p:spPr>
      </p:sp>
      <p:sp>
        <p:nvSpPr>
          <p:cNvPr id="6" name="Shape 3"/>
          <p:cNvSpPr/>
          <p:nvPr/>
        </p:nvSpPr>
        <p:spPr>
          <a:xfrm>
            <a:off x="6125407" y="4057632"/>
            <a:ext cx="91440" cy="1334929"/>
          </a:xfrm>
          <a:prstGeom prst="roundRect">
            <a:avLst>
              <a:gd name="adj" fmla="val 88364"/>
            </a:avLst>
          </a:prstGeom>
          <a:solidFill>
            <a:srgbClr val="A95B95"/>
          </a:solidFill>
          <a:ln/>
        </p:spPr>
      </p:sp>
      <p:sp>
        <p:nvSpPr>
          <p:cNvPr id="7" name="Text 4"/>
          <p:cNvSpPr/>
          <p:nvPr/>
        </p:nvSpPr>
        <p:spPr>
          <a:xfrm>
            <a:off x="6409133" y="4179378"/>
            <a:ext cx="2137529" cy="267057"/>
          </a:xfrm>
          <a:prstGeom prst="rect">
            <a:avLst/>
          </a:prstGeom>
          <a:noFill/>
          <a:ln/>
        </p:spPr>
        <p:txBody>
          <a:bodyPr wrap="none" lIns="0" tIns="0" rIns="0" bIns="0" rtlCol="0" anchor="t"/>
          <a:lstStyle/>
          <a:p>
            <a:pPr marL="0" indent="0" algn="l">
              <a:lnSpc>
                <a:spcPts val="2100"/>
              </a:lnSpc>
              <a:buNone/>
            </a:pPr>
            <a:r>
              <a:rPr lang="en-US" sz="1650" dirty="0">
                <a:solidFill>
                  <a:srgbClr val="DAD8E9"/>
                </a:solidFill>
                <a:latin typeface="Times New Roman" panose="02020603050405020304" pitchFamily="18" charset="0"/>
                <a:ea typeface="Prompt Medium" pitchFamily="34" charset="-122"/>
                <a:cs typeface="Times New Roman" panose="02020603050405020304" pitchFamily="18" charset="0"/>
              </a:rPr>
              <a:t>Centralized Platform</a:t>
            </a:r>
            <a:endParaRPr lang="en-US" sz="1650" dirty="0">
              <a:latin typeface="Times New Roman" panose="02020603050405020304" pitchFamily="18" charset="0"/>
              <a:cs typeface="Times New Roman" panose="02020603050405020304" pitchFamily="18" charset="0"/>
            </a:endParaRPr>
          </a:p>
        </p:txBody>
      </p:sp>
      <p:sp>
        <p:nvSpPr>
          <p:cNvPr id="8" name="Text 5"/>
          <p:cNvSpPr/>
          <p:nvPr/>
        </p:nvSpPr>
        <p:spPr>
          <a:xfrm>
            <a:off x="6409133" y="4533721"/>
            <a:ext cx="7298531" cy="547688"/>
          </a:xfrm>
          <a:prstGeom prst="rect">
            <a:avLst/>
          </a:prstGeom>
          <a:noFill/>
          <a:ln/>
        </p:spPr>
        <p:txBody>
          <a:bodyPr wrap="square" lIns="0" tIns="0" rIns="0" bIns="0" rtlCol="0" anchor="t"/>
          <a:lstStyle/>
          <a:p>
            <a:pPr marL="0" indent="0" algn="l">
              <a:lnSpc>
                <a:spcPts val="2150"/>
              </a:lnSpc>
              <a:buNone/>
            </a:pPr>
            <a:r>
              <a:rPr lang="en-US" sz="1500" dirty="0">
                <a:solidFill>
                  <a:schemeClr val="bg1">
                    <a:lumMod val="95000"/>
                  </a:schemeClr>
                </a:solidFill>
                <a:latin typeface="Times New Roman" panose="02020603050405020304" pitchFamily="18" charset="0"/>
                <a:ea typeface="Mukta Light" pitchFamily="34" charset="-122"/>
                <a:cs typeface="Times New Roman" panose="02020603050405020304" pitchFamily="18" charset="0"/>
              </a:rPr>
              <a:t>A unified hub designed to streamline document creation, management, and real-time </a:t>
            </a:r>
            <a:r>
              <a:rPr lang="en-US" sz="1500" dirty="0" smtClean="0">
                <a:solidFill>
                  <a:schemeClr val="bg1">
                    <a:lumMod val="95000"/>
                  </a:schemeClr>
                </a:solidFill>
                <a:latin typeface="Times New Roman" panose="02020603050405020304" pitchFamily="18" charset="0"/>
                <a:ea typeface="Mukta Light" pitchFamily="34" charset="-122"/>
                <a:cs typeface="Times New Roman" panose="02020603050405020304" pitchFamily="18" charset="0"/>
              </a:rPr>
              <a:t>editing and </a:t>
            </a:r>
            <a:r>
              <a:rPr lang="en-US" sz="1500" dirty="0" err="1" smtClean="0">
                <a:solidFill>
                  <a:schemeClr val="bg1">
                    <a:lumMod val="95000"/>
                  </a:schemeClr>
                </a:solidFill>
                <a:latin typeface="Times New Roman" panose="02020603050405020304" pitchFamily="18" charset="0"/>
                <a:ea typeface="Mukta Light" pitchFamily="34" charset="-122"/>
                <a:cs typeface="Times New Roman" panose="02020603050405020304" pitchFamily="18" charset="0"/>
              </a:rPr>
              <a:t>collabration</a:t>
            </a:r>
            <a:r>
              <a:rPr lang="en-US" sz="1500" dirty="0" smtClean="0">
                <a:solidFill>
                  <a:schemeClr val="bg1">
                    <a:lumMod val="95000"/>
                  </a:schemeClr>
                </a:solidFill>
                <a:latin typeface="Times New Roman" panose="02020603050405020304" pitchFamily="18" charset="0"/>
                <a:ea typeface="Mukta Light" pitchFamily="34" charset="-122"/>
                <a:cs typeface="Times New Roman" panose="02020603050405020304" pitchFamily="18" charset="0"/>
              </a:rPr>
              <a:t>. </a:t>
            </a:r>
            <a:endParaRPr lang="en-US" sz="1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1" name="Text 8"/>
          <p:cNvSpPr/>
          <p:nvPr/>
        </p:nvSpPr>
        <p:spPr>
          <a:xfrm>
            <a:off x="6443424" y="4400193"/>
            <a:ext cx="2381131" cy="267057"/>
          </a:xfrm>
          <a:prstGeom prst="rect">
            <a:avLst/>
          </a:prstGeom>
          <a:noFill/>
          <a:ln/>
        </p:spPr>
        <p:txBody>
          <a:bodyPr wrap="none" lIns="0" tIns="0" rIns="0" bIns="0" rtlCol="0" anchor="t"/>
          <a:lstStyle/>
          <a:p>
            <a:pPr marL="0" indent="0" algn="l">
              <a:lnSpc>
                <a:spcPts val="2100"/>
              </a:lnSpc>
              <a:buNone/>
            </a:pPr>
            <a:endParaRPr lang="en-US" sz="1650" dirty="0"/>
          </a:p>
        </p:txBody>
      </p:sp>
      <p:sp>
        <p:nvSpPr>
          <p:cNvPr id="12" name="Text 9"/>
          <p:cNvSpPr/>
          <p:nvPr/>
        </p:nvSpPr>
        <p:spPr>
          <a:xfrm>
            <a:off x="6443424" y="4757142"/>
            <a:ext cx="7298531" cy="547688"/>
          </a:xfrm>
          <a:prstGeom prst="rect">
            <a:avLst/>
          </a:prstGeom>
          <a:noFill/>
          <a:ln/>
        </p:spPr>
        <p:txBody>
          <a:bodyPr wrap="square" lIns="0" tIns="0" rIns="0" bIns="0" rtlCol="0" anchor="t"/>
          <a:lstStyle/>
          <a:p>
            <a:pPr marL="0" indent="0" algn="l">
              <a:lnSpc>
                <a:spcPts val="2150"/>
              </a:lnSpc>
              <a:buNone/>
            </a:pPr>
            <a:endParaRPr lang="en-US" sz="1500" dirty="0"/>
          </a:p>
        </p:txBody>
      </p:sp>
      <p:sp>
        <p:nvSpPr>
          <p:cNvPr id="13" name="Shape 10"/>
          <p:cNvSpPr/>
          <p:nvPr/>
        </p:nvSpPr>
        <p:spPr>
          <a:xfrm>
            <a:off x="6159698" y="5669875"/>
            <a:ext cx="7797403" cy="1334929"/>
          </a:xfrm>
          <a:prstGeom prst="roundRect">
            <a:avLst>
              <a:gd name="adj" fmla="val 8220"/>
            </a:avLst>
          </a:prstGeom>
          <a:solidFill>
            <a:srgbClr val="0B0C23">
              <a:alpha val="95000"/>
            </a:srgbClr>
          </a:solidFill>
          <a:ln w="22860">
            <a:solidFill>
              <a:srgbClr val="6D4562"/>
            </a:solidFill>
            <a:prstDash val="solid"/>
          </a:ln>
        </p:spPr>
      </p:sp>
      <p:sp>
        <p:nvSpPr>
          <p:cNvPr id="14" name="Shape 11"/>
          <p:cNvSpPr/>
          <p:nvPr/>
        </p:nvSpPr>
        <p:spPr>
          <a:xfrm>
            <a:off x="6136838" y="5669875"/>
            <a:ext cx="91440" cy="1334929"/>
          </a:xfrm>
          <a:prstGeom prst="roundRect">
            <a:avLst>
              <a:gd name="adj" fmla="val 88364"/>
            </a:avLst>
          </a:prstGeom>
          <a:solidFill>
            <a:srgbClr val="A95B95"/>
          </a:solidFill>
          <a:ln/>
        </p:spPr>
      </p:sp>
      <p:sp>
        <p:nvSpPr>
          <p:cNvPr id="15" name="Text 12"/>
          <p:cNvSpPr/>
          <p:nvPr/>
        </p:nvSpPr>
        <p:spPr>
          <a:xfrm>
            <a:off x="6443424" y="5885021"/>
            <a:ext cx="2169081" cy="267057"/>
          </a:xfrm>
          <a:prstGeom prst="rect">
            <a:avLst/>
          </a:prstGeom>
          <a:noFill/>
          <a:ln/>
        </p:spPr>
        <p:txBody>
          <a:bodyPr wrap="none" lIns="0" tIns="0" rIns="0" bIns="0" rtlCol="0" anchor="t"/>
          <a:lstStyle/>
          <a:p>
            <a:pPr marL="0" indent="0" algn="l">
              <a:lnSpc>
                <a:spcPts val="2100"/>
              </a:lnSpc>
              <a:buNone/>
            </a:pPr>
            <a:r>
              <a:rPr lang="en-US" sz="1650" dirty="0">
                <a:solidFill>
                  <a:schemeClr val="bg1"/>
                </a:solidFill>
                <a:latin typeface="Times New Roman" panose="02020603050405020304" pitchFamily="18" charset="0"/>
                <a:ea typeface="Prompt Medium" pitchFamily="34" charset="-122"/>
                <a:cs typeface="Times New Roman" panose="02020603050405020304" pitchFamily="18" charset="0"/>
              </a:rPr>
              <a:t>Seamless Integration</a:t>
            </a:r>
            <a:endParaRPr lang="en-US" sz="1650" dirty="0">
              <a:solidFill>
                <a:schemeClr val="bg1"/>
              </a:solidFill>
              <a:latin typeface="Times New Roman" panose="02020603050405020304" pitchFamily="18" charset="0"/>
              <a:cs typeface="Times New Roman" panose="02020603050405020304" pitchFamily="18" charset="0"/>
            </a:endParaRPr>
          </a:p>
        </p:txBody>
      </p:sp>
      <p:sp>
        <p:nvSpPr>
          <p:cNvPr id="16" name="Text 13"/>
          <p:cNvSpPr/>
          <p:nvPr/>
        </p:nvSpPr>
        <p:spPr>
          <a:xfrm>
            <a:off x="6443424" y="6241971"/>
            <a:ext cx="7298531" cy="547688"/>
          </a:xfrm>
          <a:prstGeom prst="rect">
            <a:avLst/>
          </a:prstGeom>
          <a:noFill/>
          <a:ln/>
        </p:spPr>
        <p:txBody>
          <a:bodyPr wrap="square" lIns="0" tIns="0" rIns="0" bIns="0" rtlCol="0" anchor="t"/>
          <a:lstStyle/>
          <a:p>
            <a:pPr>
              <a:lnSpc>
                <a:spcPts val="2150"/>
              </a:lnSpc>
            </a:pPr>
            <a:r>
              <a:rPr lang="en-US" sz="1500" dirty="0" smtClean="0">
                <a:solidFill>
                  <a:srgbClr val="DAD8E9"/>
                </a:solidFill>
                <a:latin typeface="Times New Roman" panose="02020603050405020304" pitchFamily="18" charset="0"/>
                <a:ea typeface="Mukta Light" pitchFamily="34" charset="-122"/>
                <a:cs typeface="Times New Roman" panose="02020603050405020304" pitchFamily="18" charset="0"/>
              </a:rPr>
              <a:t> </a:t>
            </a:r>
            <a:r>
              <a:rPr lang="en-US" sz="1600" b="1" dirty="0" smtClean="0">
                <a:solidFill>
                  <a:schemeClr val="bg1">
                    <a:lumMod val="95000"/>
                  </a:schemeClr>
                </a:solidFill>
                <a:latin typeface="Times New Roman" panose="02020603050405020304" pitchFamily="18" charset="0"/>
                <a:cs typeface="Times New Roman" panose="02020603050405020304" pitchFamily="18" charset="0"/>
              </a:rPr>
              <a:t>Seamless Integration</a:t>
            </a:r>
            <a:r>
              <a:rPr lang="en-US" sz="1600" dirty="0" smtClean="0">
                <a:solidFill>
                  <a:schemeClr val="bg1">
                    <a:lumMod val="95000"/>
                  </a:schemeClr>
                </a:solidFill>
                <a:latin typeface="Times New Roman" panose="02020603050405020304" pitchFamily="18" charset="0"/>
                <a:cs typeface="Times New Roman" panose="02020603050405020304" pitchFamily="18" charset="0"/>
              </a:rPr>
              <a:t> refers to the ability of the Smart Documentation Hub to </a:t>
            </a:r>
            <a:r>
              <a:rPr lang="en-US" sz="1600" b="1" dirty="0" smtClean="0">
                <a:solidFill>
                  <a:schemeClr val="bg1">
                    <a:lumMod val="95000"/>
                  </a:schemeClr>
                </a:solidFill>
                <a:latin typeface="Times New Roman" panose="02020603050405020304" pitchFamily="18" charset="0"/>
                <a:cs typeface="Times New Roman" panose="02020603050405020304" pitchFamily="18" charset="0"/>
              </a:rPr>
              <a:t>work smoothly with existing systems and workflows</a:t>
            </a:r>
            <a:r>
              <a:rPr lang="en-US" sz="1600" dirty="0" smtClean="0">
                <a:solidFill>
                  <a:schemeClr val="bg1">
                    <a:lumMod val="95000"/>
                  </a:schemeClr>
                </a:solidFill>
                <a:latin typeface="Times New Roman" panose="02020603050405020304" pitchFamily="18" charset="0"/>
                <a:cs typeface="Times New Roman" panose="02020603050405020304" pitchFamily="18" charset="0"/>
              </a:rPr>
              <a:t> without disruption.</a:t>
            </a:r>
            <a:endParaRPr lang="en-US" sz="15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8" name="Rectangle 2"/>
          <p:cNvSpPr>
            <a:spLocks noChangeArrowheads="1"/>
          </p:cNvSpPr>
          <p:nvPr/>
        </p:nvSpPr>
        <p:spPr bwMode="auto">
          <a:xfrm>
            <a:off x="152400" y="-32266"/>
            <a:ext cx="38427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Version control to track changes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3"/>
          <p:cNvSpPr>
            <a:spLocks noChangeArrowheads="1"/>
          </p:cNvSpPr>
          <p:nvPr/>
        </p:nvSpPr>
        <p:spPr bwMode="auto">
          <a:xfrm>
            <a:off x="304800" y="3048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Real-time editing and collaboration</a:t>
            </a: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Version control to track changes</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0" name="Rectangle 19"/>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961311"/>
            <a:ext cx="8460105" cy="685800"/>
          </a:xfrm>
          <a:prstGeom prst="rect">
            <a:avLst/>
          </a:prstGeom>
          <a:noFill/>
          <a:ln/>
        </p:spPr>
        <p:txBody>
          <a:bodyPr wrap="none" lIns="0" tIns="0" rIns="0" bIns="0" rtlCol="0" anchor="t"/>
          <a:lstStyle/>
          <a:p>
            <a:pPr marL="0" indent="0" algn="l">
              <a:lnSpc>
                <a:spcPts val="5400"/>
              </a:lnSpc>
              <a:buNone/>
            </a:pPr>
            <a:r>
              <a:rPr lang="en-US" sz="4000" dirty="0">
                <a:solidFill>
                  <a:schemeClr val="bg1"/>
                </a:solidFill>
                <a:latin typeface="Times New Roman" panose="02020603050405020304" pitchFamily="18" charset="0"/>
                <a:ea typeface="Prompt Medium" pitchFamily="34" charset="-122"/>
                <a:cs typeface="Times New Roman" panose="02020603050405020304" pitchFamily="18" charset="0"/>
              </a:rPr>
              <a:t>Key </a:t>
            </a:r>
            <a:r>
              <a:rPr lang="en-US" sz="4000" dirty="0" smtClean="0">
                <a:solidFill>
                  <a:schemeClr val="bg1"/>
                </a:solidFill>
                <a:latin typeface="Times New Roman" panose="02020603050405020304" pitchFamily="18" charset="0"/>
                <a:ea typeface="Prompt Medium" pitchFamily="34" charset="-122"/>
                <a:cs typeface="Times New Roman" panose="02020603050405020304" pitchFamily="18" charset="0"/>
              </a:rPr>
              <a:t>Features :</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4044672" y="3460509"/>
            <a:ext cx="1049417" cy="1049417"/>
          </a:xfrm>
          <a:prstGeom prst="rect">
            <a:avLst/>
          </a:prstGeom>
        </p:spPr>
      </p:pic>
      <p:sp>
        <p:nvSpPr>
          <p:cNvPr id="4" name="Text 1"/>
          <p:cNvSpPr/>
          <p:nvPr/>
        </p:nvSpPr>
        <p:spPr>
          <a:xfrm>
            <a:off x="2160270" y="2140863"/>
            <a:ext cx="1697831" cy="685800"/>
          </a:xfrm>
          <a:prstGeom prst="rect">
            <a:avLst/>
          </a:prstGeom>
          <a:noFill/>
          <a:ln/>
        </p:spPr>
        <p:txBody>
          <a:bodyPr wrap="square" lIns="0" tIns="0" rIns="0" bIns="0" rtlCol="0" anchor="t"/>
          <a:lstStyle/>
          <a:p>
            <a:pPr marL="0" indent="0" algn="l">
              <a:lnSpc>
                <a:spcPts val="2700"/>
              </a:lnSpc>
              <a:buNone/>
            </a:pPr>
            <a:endParaRPr lang="en-US" sz="2150" dirty="0"/>
          </a:p>
        </p:txBody>
      </p:sp>
      <p:pic>
        <p:nvPicPr>
          <p:cNvPr id="6" name="Image 1" descr="preencoded.png"/>
          <p:cNvPicPr>
            <a:picLocks noChangeAspect="1"/>
          </p:cNvPicPr>
          <p:nvPr/>
        </p:nvPicPr>
        <p:blipFill>
          <a:blip r:embed="rId4"/>
          <a:stretch>
            <a:fillRect/>
          </a:stretch>
        </p:blipFill>
        <p:spPr>
          <a:xfrm>
            <a:off x="4166711" y="2140863"/>
            <a:ext cx="1049417" cy="1049417"/>
          </a:xfrm>
          <a:prstGeom prst="rect">
            <a:avLst/>
          </a:prstGeom>
        </p:spPr>
      </p:pic>
      <p:sp>
        <p:nvSpPr>
          <p:cNvPr id="7" name="Text 3"/>
          <p:cNvSpPr/>
          <p:nvPr/>
        </p:nvSpPr>
        <p:spPr>
          <a:xfrm>
            <a:off x="5462945" y="2140863"/>
            <a:ext cx="1697950" cy="1028700"/>
          </a:xfrm>
          <a:prstGeom prst="rect">
            <a:avLst/>
          </a:prstGeom>
          <a:noFill/>
          <a:ln/>
        </p:spPr>
        <p:txBody>
          <a:bodyPr wrap="square" lIns="0" tIns="0" rIns="0" bIns="0" rtlCol="0" anchor="t"/>
          <a:lstStyle/>
          <a:p>
            <a:pPr marL="0" indent="0" algn="l">
              <a:lnSpc>
                <a:spcPts val="2700"/>
              </a:lnSpc>
              <a:buNone/>
            </a:pPr>
            <a:r>
              <a:rPr lang="en-US" sz="2150" dirty="0">
                <a:solidFill>
                  <a:schemeClr val="bg1">
                    <a:lumMod val="95000"/>
                  </a:schemeClr>
                </a:solidFill>
                <a:latin typeface="Times New Roman" panose="02020603050405020304" pitchFamily="18" charset="0"/>
                <a:ea typeface="Prompt Medium" pitchFamily="34" charset="-122"/>
                <a:cs typeface="Times New Roman" panose="02020603050405020304" pitchFamily="18" charset="0"/>
              </a:rPr>
              <a:t>Real-time Collaboration</a:t>
            </a:r>
            <a:endParaRPr lang="en-US" sz="215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8" name="Text 4"/>
          <p:cNvSpPr/>
          <p:nvPr/>
        </p:nvSpPr>
        <p:spPr>
          <a:xfrm>
            <a:off x="5462945" y="3317677"/>
            <a:ext cx="1697950" cy="3950494"/>
          </a:xfrm>
          <a:prstGeom prst="rect">
            <a:avLst/>
          </a:prstGeom>
          <a:noFill/>
          <a:ln/>
        </p:spPr>
        <p:txBody>
          <a:bodyPr wrap="square" lIns="0" tIns="0" rIns="0" bIns="0" rtlCol="0" anchor="t"/>
          <a:lstStyle/>
          <a:p>
            <a:pPr marL="0" indent="0" algn="l">
              <a:lnSpc>
                <a:spcPts val="3100"/>
              </a:lnSpc>
              <a:buNone/>
            </a:pPr>
            <a:r>
              <a:rPr lang="en-US" sz="1900" dirty="0">
                <a:solidFill>
                  <a:schemeClr val="bg1">
                    <a:lumMod val="95000"/>
                  </a:schemeClr>
                </a:solidFill>
                <a:latin typeface="Times New Roman" panose="02020603050405020304" pitchFamily="18" charset="0"/>
                <a:ea typeface="Mukta Light" pitchFamily="34" charset="-122"/>
                <a:cs typeface="Times New Roman" panose="02020603050405020304" pitchFamily="18" charset="0"/>
              </a:rPr>
              <a:t>Simultaneous editing with robust version control and comprehensive audit trails ensures transparency and accountability.</a:t>
            </a:r>
            <a:endParaRPr lang="en-US" sz="19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7469505" y="2140863"/>
            <a:ext cx="1049417" cy="1049417"/>
          </a:xfrm>
          <a:prstGeom prst="rect">
            <a:avLst/>
          </a:prstGeom>
        </p:spPr>
      </p:pic>
      <p:sp>
        <p:nvSpPr>
          <p:cNvPr id="10" name="Text 5"/>
          <p:cNvSpPr/>
          <p:nvPr/>
        </p:nvSpPr>
        <p:spPr>
          <a:xfrm>
            <a:off x="8765738" y="2140863"/>
            <a:ext cx="1697831" cy="1028700"/>
          </a:xfrm>
          <a:prstGeom prst="rect">
            <a:avLst/>
          </a:prstGeom>
          <a:noFill/>
          <a:ln/>
        </p:spPr>
        <p:txBody>
          <a:bodyPr wrap="square" lIns="0" tIns="0" rIns="0" bIns="0" rtlCol="0" anchor="t"/>
          <a:lstStyle/>
          <a:p>
            <a:pPr>
              <a:lnSpc>
                <a:spcPts val="2700"/>
              </a:lnSpc>
            </a:pPr>
            <a:r>
              <a:rPr lang="en-IN" sz="2400" dirty="0" smtClean="0">
                <a:solidFill>
                  <a:schemeClr val="bg1">
                    <a:lumMod val="95000"/>
                  </a:schemeClr>
                </a:solidFill>
                <a:latin typeface="Times New Roman" panose="02020603050405020304" pitchFamily="18" charset="0"/>
                <a:cs typeface="Times New Roman" panose="02020603050405020304" pitchFamily="18" charset="0"/>
              </a:rPr>
              <a:t>Centralized Document Storage</a:t>
            </a:r>
            <a:endParaRPr lang="en-US" sz="215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1" name="Text 6"/>
          <p:cNvSpPr/>
          <p:nvPr/>
        </p:nvSpPr>
        <p:spPr>
          <a:xfrm>
            <a:off x="8765738" y="3317677"/>
            <a:ext cx="1697831" cy="3950494"/>
          </a:xfrm>
          <a:prstGeom prst="rect">
            <a:avLst/>
          </a:prstGeom>
          <a:noFill/>
          <a:ln/>
        </p:spPr>
        <p:txBody>
          <a:bodyPr wrap="square" lIns="0" tIns="0" rIns="0" bIns="0" rtlCol="0" anchor="t"/>
          <a:lstStyle/>
          <a:p>
            <a:pPr>
              <a:lnSpc>
                <a:spcPts val="3100"/>
              </a:lnSpc>
            </a:pPr>
            <a:r>
              <a:rPr lang="en-US" sz="2000" dirty="0" smtClean="0">
                <a:solidFill>
                  <a:schemeClr val="bg1">
                    <a:lumMod val="95000"/>
                  </a:schemeClr>
                </a:solidFill>
                <a:latin typeface="Times New Roman" panose="02020603050405020304" pitchFamily="18" charset="0"/>
                <a:cs typeface="Times New Roman" panose="02020603050405020304" pitchFamily="18" charset="0"/>
              </a:rPr>
              <a:t>All </a:t>
            </a:r>
          </a:p>
          <a:p>
            <a:pPr>
              <a:lnSpc>
                <a:spcPts val="3100"/>
              </a:lnSpc>
            </a:pPr>
            <a:r>
              <a:rPr lang="en-US" sz="2000" dirty="0" smtClean="0">
                <a:solidFill>
                  <a:schemeClr val="bg1">
                    <a:lumMod val="95000"/>
                  </a:schemeClr>
                </a:solidFill>
                <a:latin typeface="Times New Roman" panose="02020603050405020304" pitchFamily="18" charset="0"/>
                <a:cs typeface="Times New Roman" panose="02020603050405020304" pitchFamily="18" charset="0"/>
              </a:rPr>
              <a:t>documents stored </a:t>
            </a:r>
          </a:p>
          <a:p>
            <a:pPr>
              <a:lnSpc>
                <a:spcPts val="3100"/>
              </a:lnSpc>
            </a:pPr>
            <a:r>
              <a:rPr lang="en-US" sz="2000" dirty="0" smtClean="0">
                <a:solidFill>
                  <a:schemeClr val="bg1">
                    <a:lumMod val="95000"/>
                  </a:schemeClr>
                </a:solidFill>
                <a:latin typeface="Times New Roman" panose="02020603050405020304" pitchFamily="18" charset="0"/>
                <a:cs typeface="Times New Roman" panose="02020603050405020304" pitchFamily="18" charset="0"/>
              </a:rPr>
              <a:t>and managed </a:t>
            </a:r>
          </a:p>
          <a:p>
            <a:pPr>
              <a:lnSpc>
                <a:spcPts val="3100"/>
              </a:lnSpc>
            </a:pPr>
            <a:r>
              <a:rPr lang="en-US" sz="2000" dirty="0" smtClean="0">
                <a:solidFill>
                  <a:schemeClr val="bg1">
                    <a:lumMod val="95000"/>
                  </a:schemeClr>
                </a:solidFill>
                <a:latin typeface="Times New Roman" panose="02020603050405020304" pitchFamily="18" charset="0"/>
                <a:cs typeface="Times New Roman" panose="02020603050405020304" pitchFamily="18" charset="0"/>
              </a:rPr>
              <a:t>in one </a:t>
            </a:r>
          </a:p>
          <a:p>
            <a:pPr>
              <a:lnSpc>
                <a:spcPts val="3100"/>
              </a:lnSpc>
            </a:pPr>
            <a:r>
              <a:rPr lang="en-US" sz="2000" dirty="0" smtClean="0">
                <a:solidFill>
                  <a:schemeClr val="bg1">
                    <a:lumMod val="95000"/>
                  </a:schemeClr>
                </a:solidFill>
                <a:latin typeface="Times New Roman" panose="02020603050405020304" pitchFamily="18" charset="0"/>
                <a:cs typeface="Times New Roman" panose="02020603050405020304" pitchFamily="18" charset="0"/>
              </a:rPr>
              <a:t>secure </a:t>
            </a:r>
          </a:p>
          <a:p>
            <a:pPr>
              <a:lnSpc>
                <a:spcPts val="3100"/>
              </a:lnSpc>
            </a:pPr>
            <a:r>
              <a:rPr lang="en-US" sz="2000" dirty="0" smtClean="0">
                <a:solidFill>
                  <a:schemeClr val="bg1">
                    <a:lumMod val="95000"/>
                  </a:schemeClr>
                </a:solidFill>
                <a:latin typeface="Times New Roman" panose="02020603050405020304" pitchFamily="18" charset="0"/>
                <a:cs typeface="Times New Roman" panose="02020603050405020304" pitchFamily="18" charset="0"/>
              </a:rPr>
              <a:t>Platform.</a:t>
            </a:r>
            <a:endParaRPr lang="en-US" sz="19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10772180" y="2140863"/>
            <a:ext cx="1049417" cy="1049417"/>
          </a:xfrm>
          <a:prstGeom prst="rect">
            <a:avLst/>
          </a:prstGeom>
        </p:spPr>
      </p:pic>
      <p:sp>
        <p:nvSpPr>
          <p:cNvPr id="13" name="Text 7"/>
          <p:cNvSpPr/>
          <p:nvPr/>
        </p:nvSpPr>
        <p:spPr>
          <a:xfrm>
            <a:off x="12068413" y="2140863"/>
            <a:ext cx="1697950" cy="1028700"/>
          </a:xfrm>
          <a:prstGeom prst="rect">
            <a:avLst/>
          </a:prstGeom>
          <a:noFill/>
          <a:ln/>
        </p:spPr>
        <p:txBody>
          <a:bodyPr wrap="square" lIns="0" tIns="0" rIns="0" bIns="0" rtlCol="0" anchor="t"/>
          <a:lstStyle/>
          <a:p>
            <a:pPr marL="0" indent="0" algn="l">
              <a:lnSpc>
                <a:spcPts val="2700"/>
              </a:lnSpc>
              <a:buNone/>
            </a:pPr>
            <a:r>
              <a:rPr lang="en-US" sz="2150" dirty="0">
                <a:solidFill>
                  <a:srgbClr val="DAD8E9"/>
                </a:solidFill>
                <a:latin typeface="Times New Roman" panose="02020603050405020304" pitchFamily="18" charset="0"/>
                <a:ea typeface="Prompt Medium" pitchFamily="34" charset="-122"/>
                <a:cs typeface="Times New Roman" panose="02020603050405020304" pitchFamily="18" charset="0"/>
              </a:rPr>
              <a:t>Role-Based Access Control</a:t>
            </a:r>
            <a:endParaRPr lang="en-US" sz="2150" dirty="0">
              <a:latin typeface="Times New Roman" panose="02020603050405020304" pitchFamily="18" charset="0"/>
              <a:cs typeface="Times New Roman" panose="02020603050405020304" pitchFamily="18" charset="0"/>
            </a:endParaRPr>
          </a:p>
        </p:txBody>
      </p:sp>
      <p:sp>
        <p:nvSpPr>
          <p:cNvPr id="14" name="Text 8"/>
          <p:cNvSpPr/>
          <p:nvPr/>
        </p:nvSpPr>
        <p:spPr>
          <a:xfrm>
            <a:off x="12068413" y="3317677"/>
            <a:ext cx="1697950" cy="3555444"/>
          </a:xfrm>
          <a:prstGeom prst="rect">
            <a:avLst/>
          </a:prstGeom>
          <a:noFill/>
          <a:ln/>
        </p:spPr>
        <p:txBody>
          <a:bodyPr wrap="square" lIns="0" tIns="0" rIns="0" bIns="0" rtlCol="0" anchor="t"/>
          <a:lstStyle/>
          <a:p>
            <a:pPr>
              <a:lnSpc>
                <a:spcPts val="3100"/>
              </a:lnSpc>
            </a:pPr>
            <a:r>
              <a:rPr lang="en-US" sz="2000" dirty="0" smtClean="0">
                <a:solidFill>
                  <a:schemeClr val="bg1">
                    <a:lumMod val="95000"/>
                  </a:schemeClr>
                </a:solidFill>
                <a:latin typeface="Times New Roman" panose="02020603050405020304" pitchFamily="18" charset="0"/>
                <a:cs typeface="Times New Roman" panose="02020603050405020304" pitchFamily="18" charset="0"/>
              </a:rPr>
              <a:t>Ensures documents</a:t>
            </a:r>
          </a:p>
          <a:p>
            <a:pPr>
              <a:lnSpc>
                <a:spcPts val="3100"/>
              </a:lnSpc>
            </a:pPr>
            <a:r>
              <a:rPr lang="en-US" sz="2000" dirty="0" smtClean="0">
                <a:solidFill>
                  <a:schemeClr val="bg1">
                    <a:lumMod val="95000"/>
                  </a:schemeClr>
                </a:solidFill>
                <a:latin typeface="Times New Roman" panose="02020603050405020304" pitchFamily="18" charset="0"/>
                <a:cs typeface="Times New Roman" panose="02020603050405020304" pitchFamily="18" charset="0"/>
              </a:rPr>
              <a:t> are </a:t>
            </a:r>
          </a:p>
          <a:p>
            <a:pPr>
              <a:lnSpc>
                <a:spcPts val="3100"/>
              </a:lnSpc>
            </a:pPr>
            <a:r>
              <a:rPr lang="en-US" sz="2000" dirty="0" smtClean="0">
                <a:solidFill>
                  <a:schemeClr val="bg1">
                    <a:lumMod val="95000"/>
                  </a:schemeClr>
                </a:solidFill>
                <a:latin typeface="Times New Roman" panose="02020603050405020304" pitchFamily="18" charset="0"/>
                <a:cs typeface="Times New Roman" panose="02020603050405020304" pitchFamily="18" charset="0"/>
              </a:rPr>
              <a:t>accessed </a:t>
            </a:r>
          </a:p>
          <a:p>
            <a:pPr>
              <a:lnSpc>
                <a:spcPts val="3100"/>
              </a:lnSpc>
            </a:pPr>
            <a:r>
              <a:rPr lang="en-US" sz="2000" dirty="0" smtClean="0">
                <a:solidFill>
                  <a:schemeClr val="bg1">
                    <a:lumMod val="95000"/>
                  </a:schemeClr>
                </a:solidFill>
                <a:latin typeface="Times New Roman" panose="02020603050405020304" pitchFamily="18" charset="0"/>
                <a:cs typeface="Times New Roman" panose="02020603050405020304" pitchFamily="18" charset="0"/>
              </a:rPr>
              <a:t>only by authorized users.</a:t>
            </a:r>
            <a:endParaRPr lang="en-US" sz="19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0660" y="383947"/>
            <a:ext cx="7081361" cy="508516"/>
          </a:xfrm>
          <a:prstGeom prst="rect">
            <a:avLst/>
          </a:prstGeom>
          <a:noFill/>
          <a:ln/>
        </p:spPr>
        <p:txBody>
          <a:bodyPr wrap="none" lIns="0" tIns="0" rIns="0" bIns="0" rtlCol="0" anchor="t"/>
          <a:lstStyle/>
          <a:p>
            <a:pPr marL="0" indent="0" algn="l">
              <a:lnSpc>
                <a:spcPts val="4000"/>
              </a:lnSpc>
              <a:buNone/>
            </a:pPr>
            <a:r>
              <a:rPr lang="en-US" sz="4000" dirty="0" smtClean="0">
                <a:solidFill>
                  <a:schemeClr val="bg1"/>
                </a:solidFill>
                <a:latin typeface="Times New Roman" panose="02020603050405020304" pitchFamily="18" charset="0"/>
                <a:ea typeface="Prompt Medium" pitchFamily="34" charset="-122"/>
                <a:cs typeface="Times New Roman" panose="02020603050405020304" pitchFamily="18" charset="0"/>
              </a:rPr>
              <a:t>ER Diagram :</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3" name="Text 1"/>
          <p:cNvSpPr/>
          <p:nvPr/>
        </p:nvSpPr>
        <p:spPr>
          <a:xfrm>
            <a:off x="801053" y="1889284"/>
            <a:ext cx="13028295" cy="352782"/>
          </a:xfrm>
          <a:prstGeom prst="rect">
            <a:avLst/>
          </a:prstGeom>
          <a:noFill/>
          <a:ln/>
        </p:spPr>
        <p:txBody>
          <a:bodyPr wrap="none" lIns="0" tIns="0" rIns="0" bIns="0" rtlCol="0" anchor="t"/>
          <a:lstStyle/>
          <a:p>
            <a:pPr marL="0" indent="0" algn="l">
              <a:lnSpc>
                <a:spcPts val="2750"/>
              </a:lnSpc>
              <a:buNone/>
            </a:pPr>
            <a:endParaRPr lang="en-US" sz="1800" dirty="0"/>
          </a:p>
        </p:txBody>
      </p:sp>
      <p:sp>
        <p:nvSpPr>
          <p:cNvPr id="7" name="Text 4"/>
          <p:cNvSpPr/>
          <p:nvPr/>
        </p:nvSpPr>
        <p:spPr>
          <a:xfrm>
            <a:off x="1120194" y="4033425"/>
            <a:ext cx="1225960" cy="153245"/>
          </a:xfrm>
          <a:prstGeom prst="rect">
            <a:avLst/>
          </a:prstGeom>
          <a:noFill/>
          <a:ln/>
        </p:spPr>
        <p:txBody>
          <a:bodyPr wrap="none" lIns="0" tIns="0" rIns="0" bIns="0" rtlCol="0" anchor="t"/>
          <a:lstStyle/>
          <a:p>
            <a:pPr marL="0" indent="0" algn="r">
              <a:lnSpc>
                <a:spcPts val="1500"/>
              </a:lnSpc>
              <a:buNone/>
            </a:pPr>
            <a:endParaRPr lang="en-US" sz="1200" dirty="0"/>
          </a:p>
        </p:txBody>
      </p:sp>
      <p:sp>
        <p:nvSpPr>
          <p:cNvPr id="8" name="Text 5"/>
          <p:cNvSpPr/>
          <p:nvPr/>
        </p:nvSpPr>
        <p:spPr>
          <a:xfrm>
            <a:off x="948560" y="4235708"/>
            <a:ext cx="1397594" cy="265688"/>
          </a:xfrm>
          <a:prstGeom prst="rect">
            <a:avLst/>
          </a:prstGeom>
          <a:noFill/>
          <a:ln/>
        </p:spPr>
        <p:txBody>
          <a:bodyPr wrap="square" lIns="0" tIns="0" rIns="0" bIns="0" rtlCol="0" anchor="t"/>
          <a:lstStyle/>
          <a:p>
            <a:pPr marL="0" indent="0" algn="r">
              <a:lnSpc>
                <a:spcPts val="1300"/>
              </a:lnSpc>
              <a:buNone/>
            </a:pPr>
            <a:endParaRPr lang="en-US" sz="1050" dirty="0"/>
          </a:p>
        </p:txBody>
      </p:sp>
      <p:sp>
        <p:nvSpPr>
          <p:cNvPr id="9" name="Text 6"/>
          <p:cNvSpPr/>
          <p:nvPr/>
        </p:nvSpPr>
        <p:spPr>
          <a:xfrm>
            <a:off x="5368145" y="4517679"/>
            <a:ext cx="1225960" cy="153245"/>
          </a:xfrm>
          <a:prstGeom prst="rect">
            <a:avLst/>
          </a:prstGeom>
          <a:noFill/>
          <a:ln/>
        </p:spPr>
        <p:txBody>
          <a:bodyPr wrap="none" lIns="0" tIns="0" rIns="0" bIns="0" rtlCol="0" anchor="t"/>
          <a:lstStyle/>
          <a:p>
            <a:pPr marL="0" indent="0" algn="l">
              <a:lnSpc>
                <a:spcPts val="1500"/>
              </a:lnSpc>
              <a:buNone/>
            </a:pPr>
            <a:endParaRPr lang="en-US" sz="1200" dirty="0"/>
          </a:p>
        </p:txBody>
      </p:sp>
      <p:sp>
        <p:nvSpPr>
          <p:cNvPr id="10" name="Text 7"/>
          <p:cNvSpPr/>
          <p:nvPr/>
        </p:nvSpPr>
        <p:spPr>
          <a:xfrm>
            <a:off x="5368145" y="4719962"/>
            <a:ext cx="1520190" cy="265689"/>
          </a:xfrm>
          <a:prstGeom prst="rect">
            <a:avLst/>
          </a:prstGeom>
          <a:noFill/>
          <a:ln/>
        </p:spPr>
        <p:txBody>
          <a:bodyPr wrap="square" lIns="0" tIns="0" rIns="0" bIns="0" rtlCol="0" anchor="t"/>
          <a:lstStyle/>
          <a:p>
            <a:pPr marL="0" indent="0" algn="l">
              <a:lnSpc>
                <a:spcPts val="1300"/>
              </a:lnSpc>
              <a:buNone/>
            </a:pPr>
            <a:endParaRPr lang="en-US" sz="1050" dirty="0"/>
          </a:p>
        </p:txBody>
      </p:sp>
      <p:sp>
        <p:nvSpPr>
          <p:cNvPr id="11" name="Text 8"/>
          <p:cNvSpPr/>
          <p:nvPr/>
        </p:nvSpPr>
        <p:spPr>
          <a:xfrm>
            <a:off x="801053" y="5663199"/>
            <a:ext cx="6234946" cy="1058347"/>
          </a:xfrm>
          <a:prstGeom prst="rect">
            <a:avLst/>
          </a:prstGeom>
          <a:noFill/>
          <a:ln/>
        </p:spPr>
        <p:txBody>
          <a:bodyPr wrap="square" lIns="0" tIns="0" rIns="0" bIns="0" rtlCol="0" anchor="t"/>
          <a:lstStyle/>
          <a:p>
            <a:pPr marL="0" indent="0" algn="l">
              <a:lnSpc>
                <a:spcPts val="2750"/>
              </a:lnSpc>
              <a:buNone/>
            </a:pPr>
            <a:endParaRPr lang="en-US" sz="1800" dirty="0"/>
          </a:p>
        </p:txBody>
      </p:sp>
      <p:sp>
        <p:nvSpPr>
          <p:cNvPr id="13" name="Text 10"/>
          <p:cNvSpPr/>
          <p:nvPr/>
        </p:nvSpPr>
        <p:spPr>
          <a:xfrm>
            <a:off x="7602022" y="3567946"/>
            <a:ext cx="6234946" cy="2117042"/>
          </a:xfrm>
          <a:prstGeom prst="rect">
            <a:avLst/>
          </a:prstGeom>
          <a:noFill/>
          <a:ln/>
        </p:spPr>
        <p:txBody>
          <a:bodyPr wrap="square" lIns="0" tIns="0" rIns="0" bIns="0" rtlCol="0" anchor="t"/>
          <a:lstStyle/>
          <a:p>
            <a:pPr marL="342900" indent="-342900" algn="l">
              <a:lnSpc>
                <a:spcPts val="2750"/>
              </a:lnSpc>
              <a:buSzPct val="100000"/>
              <a:buChar char="•"/>
            </a:pPr>
            <a:endParaRPr lang="en-US" sz="1800" dirty="0"/>
          </a:p>
        </p:txBody>
      </p:sp>
      <p:sp>
        <p:nvSpPr>
          <p:cNvPr id="14" name="Text 11"/>
          <p:cNvSpPr/>
          <p:nvPr/>
        </p:nvSpPr>
        <p:spPr>
          <a:xfrm>
            <a:off x="7602022" y="5875845"/>
            <a:ext cx="6234946" cy="1058347"/>
          </a:xfrm>
          <a:prstGeom prst="rect">
            <a:avLst/>
          </a:prstGeom>
          <a:noFill/>
          <a:ln/>
        </p:spPr>
        <p:txBody>
          <a:bodyPr wrap="square" lIns="0" tIns="0" rIns="0" bIns="0" rtlCol="0" anchor="t"/>
          <a:lstStyle/>
          <a:p>
            <a:pPr marL="0" indent="0" algn="l">
              <a:lnSpc>
                <a:spcPts val="2750"/>
              </a:lnSpc>
              <a:buNone/>
            </a:pPr>
            <a:endParaRPr lang="en-US" sz="1800" dirty="0"/>
          </a:p>
        </p:txBody>
      </p:sp>
      <p:sp>
        <p:nvSpPr>
          <p:cNvPr id="15" name="Rectangle 14"/>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p:cNvPicPr>
            <a:picLocks noChangeAspect="1"/>
          </p:cNvPicPr>
          <p:nvPr/>
        </p:nvPicPr>
        <p:blipFill>
          <a:blip r:embed="rId3"/>
          <a:stretch>
            <a:fillRect/>
          </a:stretch>
        </p:blipFill>
        <p:spPr>
          <a:xfrm>
            <a:off x="3806309" y="1010082"/>
            <a:ext cx="8485558" cy="63531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562" y="405114"/>
            <a:ext cx="5347504" cy="707886"/>
          </a:xfrm>
          <a:prstGeom prst="rect">
            <a:avLst/>
          </a:prstGeom>
          <a:noFill/>
        </p:spPr>
        <p:txBody>
          <a:bodyPr wrap="square" rtlCol="0">
            <a:spAutoFit/>
          </a:bodyPr>
          <a:lstStyle/>
          <a:p>
            <a:r>
              <a:rPr lang="en-US" sz="4000" dirty="0" smtClean="0">
                <a:solidFill>
                  <a:schemeClr val="bg1">
                    <a:lumMod val="95000"/>
                  </a:schemeClr>
                </a:solidFill>
                <a:latin typeface="Times New Roman" panose="02020603050405020304" pitchFamily="18" charset="0"/>
                <a:cs typeface="Times New Roman" panose="02020603050405020304" pitchFamily="18" charset="0"/>
              </a:rPr>
              <a:t>Activity Diagram :</a:t>
            </a:r>
            <a:endParaRPr lang="en-IN" sz="40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390" y="759057"/>
            <a:ext cx="6493397" cy="7111728"/>
          </a:xfrm>
          <a:prstGeom prst="rect">
            <a:avLst/>
          </a:prstGeom>
        </p:spPr>
      </p:pic>
      <p:sp>
        <p:nvSpPr>
          <p:cNvPr id="4" name="Rectangle 3"/>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46194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91420"/>
          </a:xfrm>
          <a:prstGeom prst="rect">
            <a:avLst/>
          </a:prstGeom>
        </p:spPr>
      </p:pic>
      <p:sp>
        <p:nvSpPr>
          <p:cNvPr id="3" name="Text 0"/>
          <p:cNvSpPr/>
          <p:nvPr/>
        </p:nvSpPr>
        <p:spPr>
          <a:xfrm>
            <a:off x="781526" y="3483412"/>
            <a:ext cx="9834920" cy="620316"/>
          </a:xfrm>
          <a:prstGeom prst="rect">
            <a:avLst/>
          </a:prstGeom>
          <a:noFill/>
          <a:ln/>
        </p:spPr>
        <p:txBody>
          <a:bodyPr wrap="none" lIns="0" tIns="0" rIns="0" bIns="0" rtlCol="0" anchor="t"/>
          <a:lstStyle/>
          <a:p>
            <a:pPr marL="0" indent="0" algn="l">
              <a:lnSpc>
                <a:spcPts val="4850"/>
              </a:lnSpc>
              <a:buNone/>
            </a:pPr>
            <a:r>
              <a:rPr lang="en-US" sz="4000" dirty="0">
                <a:solidFill>
                  <a:schemeClr val="bg1"/>
                </a:solidFill>
                <a:latin typeface="Times New Roman" panose="02020603050405020304" pitchFamily="18" charset="0"/>
                <a:ea typeface="Prompt Medium" pitchFamily="34" charset="-122"/>
                <a:cs typeface="Times New Roman" panose="02020603050405020304" pitchFamily="18" charset="0"/>
              </a:rPr>
              <a:t>Real-World Impact: Case Study Snapshot</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4" name="Text 1"/>
          <p:cNvSpPr/>
          <p:nvPr/>
        </p:nvSpPr>
        <p:spPr>
          <a:xfrm>
            <a:off x="781526" y="4406622"/>
            <a:ext cx="13067348" cy="340281"/>
          </a:xfrm>
          <a:prstGeom prst="rect">
            <a:avLst/>
          </a:prstGeom>
          <a:noFill/>
          <a:ln/>
        </p:spPr>
        <p:txBody>
          <a:bodyPr wrap="none" lIns="0" tIns="0" rIns="0" bIns="0" rtlCol="0" anchor="t"/>
          <a:lstStyle/>
          <a:p>
            <a:pPr marL="0" indent="0" algn="l">
              <a:lnSpc>
                <a:spcPts val="2650"/>
              </a:lnSpc>
              <a:buNone/>
            </a:pPr>
            <a:r>
              <a:rPr lang="en-US" sz="1750" dirty="0">
                <a:solidFill>
                  <a:srgbClr val="DAD8E9"/>
                </a:solidFill>
                <a:latin typeface="Times New Roman" panose="02020603050405020304" pitchFamily="18" charset="0"/>
                <a:ea typeface="Mukta Light" pitchFamily="34" charset="-122"/>
                <a:cs typeface="Times New Roman" panose="02020603050405020304" pitchFamily="18" charset="0"/>
              </a:rPr>
              <a:t>The Smart Documentation Hub delivers tangible benefits across various industries, proven by measurable results.</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781526" y="5085636"/>
            <a:ext cx="4187428" cy="736878"/>
          </a:xfrm>
          <a:prstGeom prst="rect">
            <a:avLst/>
          </a:prstGeom>
          <a:noFill/>
          <a:ln/>
        </p:spPr>
        <p:txBody>
          <a:bodyPr wrap="none" lIns="0" tIns="0" rIns="0" bIns="0" rtlCol="0" anchor="t"/>
          <a:lstStyle/>
          <a:p>
            <a:pPr marL="0" indent="0" algn="ctr">
              <a:lnSpc>
                <a:spcPts val="5800"/>
              </a:lnSpc>
              <a:buNone/>
            </a:pPr>
            <a:r>
              <a:rPr lang="en-US" sz="5800" dirty="0">
                <a:solidFill>
                  <a:srgbClr val="DAD8E9"/>
                </a:solidFill>
                <a:latin typeface="Prompt Medium" pitchFamily="34" charset="0"/>
                <a:ea typeface="Prompt Medium" pitchFamily="34" charset="-122"/>
                <a:cs typeface="Prompt Medium" pitchFamily="34" charset="-120"/>
              </a:rPr>
              <a:t>40%</a:t>
            </a:r>
            <a:endParaRPr lang="en-US" sz="5800" dirty="0"/>
          </a:p>
        </p:txBody>
      </p:sp>
      <p:sp>
        <p:nvSpPr>
          <p:cNvPr id="6" name="Text 3"/>
          <p:cNvSpPr/>
          <p:nvPr/>
        </p:nvSpPr>
        <p:spPr>
          <a:xfrm>
            <a:off x="1051322" y="6085523"/>
            <a:ext cx="3647718" cy="310158"/>
          </a:xfrm>
          <a:prstGeom prst="rect">
            <a:avLst/>
          </a:prstGeom>
          <a:noFill/>
          <a:ln/>
        </p:spPr>
        <p:txBody>
          <a:bodyPr wrap="none" lIns="0" tIns="0" rIns="0" bIns="0" rtlCol="0" anchor="t"/>
          <a:lstStyle/>
          <a:p>
            <a:pPr marL="0" indent="0" algn="ctr">
              <a:lnSpc>
                <a:spcPts val="240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Reduced Documentation Time</a:t>
            </a:r>
            <a:endParaRPr lang="en-US" sz="1950" dirty="0">
              <a:latin typeface="Times New Roman" panose="02020603050405020304" pitchFamily="18" charset="0"/>
              <a:cs typeface="Times New Roman" panose="02020603050405020304" pitchFamily="18" charset="0"/>
            </a:endParaRPr>
          </a:p>
        </p:txBody>
      </p:sp>
      <p:sp>
        <p:nvSpPr>
          <p:cNvPr id="7" name="Text 4"/>
          <p:cNvSpPr/>
          <p:nvPr/>
        </p:nvSpPr>
        <p:spPr>
          <a:xfrm>
            <a:off x="781526" y="6516767"/>
            <a:ext cx="4187428" cy="1020842"/>
          </a:xfrm>
          <a:prstGeom prst="rect">
            <a:avLst/>
          </a:prstGeom>
          <a:noFill/>
          <a:ln/>
        </p:spPr>
        <p:txBody>
          <a:bodyPr wrap="square" lIns="0" tIns="0" rIns="0" bIns="0" rtlCol="0" anchor="t"/>
          <a:lstStyle/>
          <a:p>
            <a:pPr marL="0" indent="0" algn="ctr">
              <a:lnSpc>
                <a:spcPts val="2650"/>
              </a:lnSpc>
              <a:buNone/>
            </a:pPr>
            <a:r>
              <a:rPr lang="en-US" sz="1750" dirty="0">
                <a:solidFill>
                  <a:srgbClr val="DAD8E9"/>
                </a:solidFill>
                <a:latin typeface="Times New Roman" panose="02020603050405020304" pitchFamily="18" charset="0"/>
                <a:ea typeface="Mukta Light" pitchFamily="34" charset="-122"/>
                <a:cs typeface="Times New Roman" panose="02020603050405020304" pitchFamily="18" charset="0"/>
              </a:rPr>
              <a:t>A tech startup achieved a significant reduction in documentation efforts within just three months.</a:t>
            </a:r>
            <a:endParaRPr lang="en-US" sz="1750" dirty="0">
              <a:latin typeface="Times New Roman" panose="02020603050405020304" pitchFamily="18" charset="0"/>
              <a:cs typeface="Times New Roman" panose="02020603050405020304" pitchFamily="18" charset="0"/>
            </a:endParaRPr>
          </a:p>
        </p:txBody>
      </p:sp>
      <p:sp>
        <p:nvSpPr>
          <p:cNvPr id="8" name="Text 5"/>
          <p:cNvSpPr/>
          <p:nvPr/>
        </p:nvSpPr>
        <p:spPr>
          <a:xfrm>
            <a:off x="5221367" y="5085636"/>
            <a:ext cx="4187547" cy="736878"/>
          </a:xfrm>
          <a:prstGeom prst="rect">
            <a:avLst/>
          </a:prstGeom>
          <a:noFill/>
          <a:ln/>
        </p:spPr>
        <p:txBody>
          <a:bodyPr wrap="none" lIns="0" tIns="0" rIns="0" bIns="0" rtlCol="0" anchor="t"/>
          <a:lstStyle/>
          <a:p>
            <a:pPr marL="0" indent="0" algn="ctr">
              <a:lnSpc>
                <a:spcPts val="5800"/>
              </a:lnSpc>
              <a:buNone/>
            </a:pPr>
            <a:r>
              <a:rPr lang="en-US" sz="5800" dirty="0">
                <a:solidFill>
                  <a:srgbClr val="DAD8E9"/>
                </a:solidFill>
                <a:latin typeface="Prompt Medium" pitchFamily="34" charset="0"/>
                <a:ea typeface="Prompt Medium" pitchFamily="34" charset="-122"/>
                <a:cs typeface="Prompt Medium" pitchFamily="34" charset="-120"/>
              </a:rPr>
              <a:t>25%</a:t>
            </a:r>
            <a:endParaRPr lang="en-US" sz="5800" dirty="0"/>
          </a:p>
        </p:txBody>
      </p:sp>
      <p:sp>
        <p:nvSpPr>
          <p:cNvPr id="9" name="Text 6"/>
          <p:cNvSpPr/>
          <p:nvPr/>
        </p:nvSpPr>
        <p:spPr>
          <a:xfrm>
            <a:off x="5886807" y="6085523"/>
            <a:ext cx="2856547" cy="310158"/>
          </a:xfrm>
          <a:prstGeom prst="rect">
            <a:avLst/>
          </a:prstGeom>
          <a:noFill/>
          <a:ln/>
        </p:spPr>
        <p:txBody>
          <a:bodyPr wrap="none" lIns="0" tIns="0" rIns="0" bIns="0" rtlCol="0" anchor="t"/>
          <a:lstStyle/>
          <a:p>
            <a:pPr marL="0" indent="0" algn="ctr">
              <a:lnSpc>
                <a:spcPts val="240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Faster Resolution Times</a:t>
            </a:r>
            <a:endParaRPr lang="en-US" sz="1950" dirty="0">
              <a:latin typeface="Times New Roman" panose="02020603050405020304" pitchFamily="18" charset="0"/>
              <a:cs typeface="Times New Roman" panose="02020603050405020304" pitchFamily="18" charset="0"/>
            </a:endParaRPr>
          </a:p>
        </p:txBody>
      </p:sp>
      <p:sp>
        <p:nvSpPr>
          <p:cNvPr id="10" name="Text 7"/>
          <p:cNvSpPr/>
          <p:nvPr/>
        </p:nvSpPr>
        <p:spPr>
          <a:xfrm>
            <a:off x="5221367" y="6516767"/>
            <a:ext cx="4187547" cy="680561"/>
          </a:xfrm>
          <a:prstGeom prst="rect">
            <a:avLst/>
          </a:prstGeom>
          <a:noFill/>
          <a:ln/>
        </p:spPr>
        <p:txBody>
          <a:bodyPr wrap="square" lIns="0" tIns="0" rIns="0" bIns="0" rtlCol="0" anchor="t"/>
          <a:lstStyle/>
          <a:p>
            <a:pPr marL="0" indent="0" algn="ctr">
              <a:lnSpc>
                <a:spcPts val="2650"/>
              </a:lnSpc>
              <a:buNone/>
            </a:pPr>
            <a:r>
              <a:rPr lang="en-US" sz="1750" dirty="0">
                <a:solidFill>
                  <a:srgbClr val="DAD8E9"/>
                </a:solidFill>
                <a:latin typeface="Times New Roman" panose="02020603050405020304" pitchFamily="18" charset="0"/>
                <a:ea typeface="Mukta Light" pitchFamily="34" charset="-122"/>
                <a:cs typeface="Times New Roman" panose="02020603050405020304" pitchFamily="18" charset="0"/>
              </a:rPr>
              <a:t>Customer support teams leveraged instant document retrieval to cut resolution times.</a:t>
            </a:r>
            <a:endParaRPr lang="en-US" sz="1750" dirty="0">
              <a:latin typeface="Times New Roman" panose="02020603050405020304" pitchFamily="18" charset="0"/>
              <a:cs typeface="Times New Roman" panose="02020603050405020304" pitchFamily="18" charset="0"/>
            </a:endParaRPr>
          </a:p>
        </p:txBody>
      </p:sp>
      <p:sp>
        <p:nvSpPr>
          <p:cNvPr id="11" name="Text 8"/>
          <p:cNvSpPr/>
          <p:nvPr/>
        </p:nvSpPr>
        <p:spPr>
          <a:xfrm>
            <a:off x="9661327" y="5085636"/>
            <a:ext cx="4187428" cy="736878"/>
          </a:xfrm>
          <a:prstGeom prst="rect">
            <a:avLst/>
          </a:prstGeom>
          <a:noFill/>
          <a:ln/>
        </p:spPr>
        <p:txBody>
          <a:bodyPr wrap="none" lIns="0" tIns="0" rIns="0" bIns="0" rtlCol="0" anchor="t"/>
          <a:lstStyle/>
          <a:p>
            <a:pPr marL="0" indent="0" algn="ctr">
              <a:lnSpc>
                <a:spcPts val="5800"/>
              </a:lnSpc>
              <a:buNone/>
            </a:pPr>
            <a:r>
              <a:rPr lang="en-US" sz="5800" dirty="0">
                <a:solidFill>
                  <a:srgbClr val="DAD8E9"/>
                </a:solidFill>
                <a:latin typeface="Prompt Medium" pitchFamily="34" charset="0"/>
                <a:ea typeface="Prompt Medium" pitchFamily="34" charset="-122"/>
                <a:cs typeface="Prompt Medium" pitchFamily="34" charset="-120"/>
              </a:rPr>
              <a:t>100%</a:t>
            </a:r>
            <a:endParaRPr lang="en-US" sz="5800" dirty="0"/>
          </a:p>
        </p:txBody>
      </p:sp>
      <p:sp>
        <p:nvSpPr>
          <p:cNvPr id="12" name="Text 9"/>
          <p:cNvSpPr/>
          <p:nvPr/>
        </p:nvSpPr>
        <p:spPr>
          <a:xfrm>
            <a:off x="10161032" y="6085523"/>
            <a:ext cx="3187898" cy="310158"/>
          </a:xfrm>
          <a:prstGeom prst="rect">
            <a:avLst/>
          </a:prstGeom>
          <a:noFill/>
          <a:ln/>
        </p:spPr>
        <p:txBody>
          <a:bodyPr wrap="none" lIns="0" tIns="0" rIns="0" bIns="0" rtlCol="0" anchor="t"/>
          <a:lstStyle/>
          <a:p>
            <a:pPr marL="0" indent="0" algn="ctr">
              <a:lnSpc>
                <a:spcPts val="2400"/>
              </a:lnSpc>
              <a:buNone/>
            </a:pPr>
            <a:r>
              <a:rPr lang="en-US" sz="1950" dirty="0">
                <a:solidFill>
                  <a:srgbClr val="DAD8E9"/>
                </a:solidFill>
                <a:latin typeface="Times New Roman" panose="02020603050405020304" pitchFamily="18" charset="0"/>
                <a:ea typeface="Prompt Medium" pitchFamily="34" charset="-122"/>
                <a:cs typeface="Times New Roman" panose="02020603050405020304" pitchFamily="18" charset="0"/>
              </a:rPr>
              <a:t>Improved Audit Readiness</a:t>
            </a:r>
            <a:endParaRPr lang="en-US" sz="1950" dirty="0">
              <a:latin typeface="Times New Roman" panose="02020603050405020304" pitchFamily="18" charset="0"/>
              <a:cs typeface="Times New Roman" panose="02020603050405020304" pitchFamily="18" charset="0"/>
            </a:endParaRPr>
          </a:p>
        </p:txBody>
      </p:sp>
      <p:sp>
        <p:nvSpPr>
          <p:cNvPr id="13" name="Text 10"/>
          <p:cNvSpPr/>
          <p:nvPr/>
        </p:nvSpPr>
        <p:spPr>
          <a:xfrm>
            <a:off x="9661327" y="6516767"/>
            <a:ext cx="4187428" cy="1020842"/>
          </a:xfrm>
          <a:prstGeom prst="rect">
            <a:avLst/>
          </a:prstGeom>
          <a:noFill/>
          <a:ln/>
        </p:spPr>
        <p:txBody>
          <a:bodyPr wrap="square" lIns="0" tIns="0" rIns="0" bIns="0" rtlCol="0" anchor="t"/>
          <a:lstStyle/>
          <a:p>
            <a:pPr marL="0" indent="0" algn="ctr">
              <a:lnSpc>
                <a:spcPts val="2650"/>
              </a:lnSpc>
              <a:buNone/>
            </a:pPr>
            <a:r>
              <a:rPr lang="en-US" sz="1750" dirty="0">
                <a:solidFill>
                  <a:srgbClr val="DAD8E9"/>
                </a:solidFill>
                <a:latin typeface="Times New Roman" panose="02020603050405020304" pitchFamily="18" charset="0"/>
                <a:ea typeface="Mukta Light" pitchFamily="34" charset="-122"/>
                <a:cs typeface="Times New Roman" panose="02020603050405020304" pitchFamily="18" charset="0"/>
              </a:rPr>
              <a:t>Compliance teams experienced full audit readiness with automated version tracking and historical data.</a:t>
            </a:r>
            <a:endParaRPr lang="en-US" sz="1750" dirty="0">
              <a:latin typeface="Times New Roman" panose="02020603050405020304" pitchFamily="18" charset="0"/>
              <a:cs typeface="Times New Roman" panose="02020603050405020304" pitchFamily="18" charset="0"/>
            </a:endParaRPr>
          </a:p>
        </p:txBody>
      </p:sp>
      <p:sp>
        <p:nvSpPr>
          <p:cNvPr id="14" name="Rectangle 13"/>
          <p:cNvSpPr/>
          <p:nvPr/>
        </p:nvSpPr>
        <p:spPr>
          <a:xfrm>
            <a:off x="12780818" y="7647709"/>
            <a:ext cx="1849582" cy="6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892</Words>
  <Application>Microsoft Office PowerPoint</Application>
  <PresentationFormat>Custom</PresentationFormat>
  <Paragraphs>127</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Prompt Medium</vt:lpstr>
      <vt:lpstr>Calibri</vt:lpstr>
      <vt:lpstr>Times</vt:lpstr>
      <vt:lpstr>Times New Roman</vt:lpstr>
      <vt:lpstr>Mukta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Manya</dc:creator>
  <cp:lastModifiedBy>Microsoft account</cp:lastModifiedBy>
  <cp:revision>11</cp:revision>
  <dcterms:created xsi:type="dcterms:W3CDTF">2026-01-28T19:09:16Z</dcterms:created>
  <dcterms:modified xsi:type="dcterms:W3CDTF">2026-01-28T20:38:30Z</dcterms:modified>
</cp:coreProperties>
</file>